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65" r:id="rId3"/>
    <p:sldId id="267" r:id="rId4"/>
    <p:sldId id="270" r:id="rId5"/>
    <p:sldId id="272" r:id="rId6"/>
    <p:sldId id="273" r:id="rId7"/>
    <p:sldId id="274" r:id="rId8"/>
    <p:sldId id="278" r:id="rId9"/>
    <p:sldId id="275" r:id="rId10"/>
    <p:sldId id="283" r:id="rId11"/>
    <p:sldId id="296" r:id="rId12"/>
    <p:sldId id="297" r:id="rId13"/>
    <p:sldId id="299" r:id="rId14"/>
    <p:sldId id="295" r:id="rId15"/>
    <p:sldId id="302" r:id="rId16"/>
    <p:sldId id="303" r:id="rId17"/>
    <p:sldId id="304" r:id="rId18"/>
    <p:sldId id="301" r:id="rId19"/>
    <p:sldId id="341" r:id="rId20"/>
    <p:sldId id="306" r:id="rId21"/>
    <p:sldId id="307" r:id="rId22"/>
    <p:sldId id="309" r:id="rId23"/>
    <p:sldId id="308" r:id="rId24"/>
    <p:sldId id="311" r:id="rId25"/>
    <p:sldId id="312" r:id="rId26"/>
    <p:sldId id="319" r:id="rId27"/>
    <p:sldId id="324" r:id="rId28"/>
    <p:sldId id="327" r:id="rId29"/>
    <p:sldId id="329" r:id="rId30"/>
    <p:sldId id="330" r:id="rId31"/>
    <p:sldId id="331" r:id="rId32"/>
    <p:sldId id="313" r:id="rId33"/>
    <p:sldId id="314" r:id="rId34"/>
    <p:sldId id="315" r:id="rId35"/>
    <p:sldId id="317" r:id="rId36"/>
    <p:sldId id="333" r:id="rId37"/>
    <p:sldId id="334" r:id="rId38"/>
    <p:sldId id="335" r:id="rId39"/>
    <p:sldId id="332" r:id="rId40"/>
    <p:sldId id="336" r:id="rId41"/>
    <p:sldId id="337" r:id="rId42"/>
    <p:sldId id="316" r:id="rId43"/>
    <p:sldId id="338" r:id="rId44"/>
    <p:sldId id="33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99E"/>
    <a:srgbClr val="FFFF00"/>
    <a:srgbClr val="02F82B"/>
    <a:srgbClr val="30669C"/>
    <a:srgbClr val="2E954E"/>
    <a:srgbClr val="319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9" autoAdjust="0"/>
    <p:restoredTop sz="94280" autoAdjust="0"/>
  </p:normalViewPr>
  <p:slideViewPr>
    <p:cSldViewPr snapToGrid="0">
      <p:cViewPr varScale="1">
        <p:scale>
          <a:sx n="72" d="100"/>
          <a:sy n="72" d="100"/>
        </p:scale>
        <p:origin x="87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C21E4-F6DE-4124-9DBD-BC3C775EC33F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09BD7-62D8-4967-8DE4-C2D724ECFC1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454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2696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878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222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9506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1722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739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04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4064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76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4691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4901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1408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76367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8989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9891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8300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7089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161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2843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19395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077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275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529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707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97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8472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0954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4171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018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39023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1752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6779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56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230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78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290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471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680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7810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097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18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967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09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B372-F348-451F-AAED-8B84CF935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669610-735B-4D6C-9E16-78EF92E8B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13FC9-496C-4556-B749-A0BEF329F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6E2E6-9488-4774-BC0B-1A1BE210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3D52-46CF-46FC-929B-95B8CD1C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110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A2CA-3A4A-4060-9DC9-3D29220A7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7F51D-F8B5-41E4-A686-BFF8598EC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B9DAF-68E4-4190-9248-BA3D7299C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C08CD-DA37-41E5-B9CE-84BD7E64B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03C1-4F5B-4958-8031-E56EACEC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297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73F71-8AD9-42AD-9480-E1E65073E8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8474F-AE7B-405A-A3A9-1160E6A9B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1EF89-C663-46A7-9F67-EE5D01277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28C82-CA2E-419C-924E-1B5DC7700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59086-D6E0-4EE3-9CD6-2C01AF0C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98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4D04-A199-4875-8C84-0E13334B6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14A9-DFD2-43CB-9761-94A31C41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B3DF7-831E-4572-80A4-E9FF26B0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0AB7-7746-4390-9C4D-88E104CD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956D1-0A99-437F-ACF5-8DDF58BBC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8144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AF65-6171-4BBC-AD49-79A0BDC2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E50D1-A02C-410B-B56D-83A8F24D7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671BB4-E792-427F-A853-75B8EA5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FBEE-9056-4C87-B4DA-2CEAA04E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FE631-A3B9-4CBA-9D00-D2A193E0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24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A250D-A8A1-4838-B1F7-001F24D2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81A6-DDB2-42DE-9571-F87D1484C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8B88-3D73-4E7B-9FAE-35F69C642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6B697-0DD4-4FD6-8F95-1809C84F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E44483-0E81-438A-9C67-E32FD6351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0DB7D-7364-44E4-96C8-1E679A9D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35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B475-9FE8-4BB2-AAFE-9E1110531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EAFC5-005D-4AFE-9EB8-21637E16F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2C8FB-1EEF-4BB3-B719-0C0D5F19A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F137EE-248A-4D24-A979-6FBBA1345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8ECBE-8288-48A0-8913-3EE11F800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0C75E3-142C-4799-9326-3F7C13B87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FB911E-D9BD-4BD5-BB56-5E63F666F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F946E5-79EC-4A94-AA61-139D7C44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4953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12F7-313C-4319-9BB2-4BF2B0E8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3A9CCA-BC59-43AF-A571-207341D0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400C5-76A7-4960-A775-F250E0EFE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1E652-FF7D-441F-AA17-5B7519EFA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92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822B7-D38A-426F-88C2-F2514ACF2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1B7B20-B587-4042-AB46-D6FD76811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65818-4E9F-4DA7-A648-0A3F79BA8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08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5396-0135-4EE3-A5CC-6D11C40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62E69-390B-4BB9-9BD8-654C8431F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EFC08-4F54-4E9B-A0E4-5966013D8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85A15-5D63-4380-AC50-F17000B4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4B739F-1BDB-4708-AB08-67FDA8636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72B0F-BB6A-4172-83CB-058E21428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131F5-4384-4356-8E82-9B235C53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FB48F-CC18-4868-8AA3-D19FEFC165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EB020-B3D6-4CC9-A239-029CC9887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29F96A-15B8-4069-90C4-4C0DEFFB3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B532-5BB4-4267-AD96-C3AFC30C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853D8-AB8E-4B59-8A53-533CDCA4C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614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ACC203-465A-4306-A57D-A8BDEE64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64E91-576D-41B5-90EB-E98B37739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C5ABE-3A19-4919-AAA6-D4FDFE7E97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9D727-89F3-4790-9393-3E2998EAAE0D}" type="datetimeFigureOut">
              <a:rPr lang="en-AU" smtClean="0"/>
              <a:t>15/02/2019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BA7F0-1DFD-41EC-B763-55370BF029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4B9B2-DE5B-4453-829C-01DE1EB05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DC421-F9BA-458A-A3C8-852371E307F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222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F4C1-32B9-4CBE-AA95-AF21CF8C9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5478" y="878341"/>
            <a:ext cx="9606043" cy="2387600"/>
          </a:xfrm>
        </p:spPr>
        <p:txBody>
          <a:bodyPr>
            <a:normAutofit/>
          </a:bodyPr>
          <a:lstStyle/>
          <a:p>
            <a:r>
              <a:rPr lang="en-AU" dirty="0"/>
              <a:t>Estimating Multiple Item-Sets: Harder Than You Think!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B1892-2EE2-4F12-9D4B-F6601B89B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00" y="3401557"/>
            <a:ext cx="9144000" cy="2621643"/>
          </a:xfrm>
        </p:spPr>
        <p:txBody>
          <a:bodyPr>
            <a:normAutofit/>
          </a:bodyPr>
          <a:lstStyle/>
          <a:p>
            <a:r>
              <a:rPr lang="en-AU" dirty="0"/>
              <a:t>Paul Garrett</a:t>
            </a:r>
            <a:r>
              <a:rPr lang="en-AU" baseline="30000" dirty="0"/>
              <a:t>1</a:t>
            </a:r>
            <a:r>
              <a:rPr lang="en-AU" dirty="0"/>
              <a:t>, Zachary Howard</a:t>
            </a:r>
            <a:r>
              <a:rPr lang="en-AU" baseline="30000" dirty="0"/>
              <a:t>1</a:t>
            </a:r>
            <a:r>
              <a:rPr lang="en-AU" dirty="0"/>
              <a:t>, </a:t>
            </a:r>
            <a:br>
              <a:rPr lang="en-AU" dirty="0"/>
            </a:br>
            <a:r>
              <a:rPr lang="en-AU" dirty="0"/>
              <a:t>Joseph Houpt</a:t>
            </a:r>
            <a:r>
              <a:rPr lang="en-AU" baseline="30000" dirty="0"/>
              <a:t>2</a:t>
            </a:r>
            <a:r>
              <a:rPr lang="en-AU" dirty="0"/>
              <a:t>, David Landy</a:t>
            </a:r>
            <a:r>
              <a:rPr lang="en-AU" baseline="30000" dirty="0"/>
              <a:t>3</a:t>
            </a:r>
            <a:r>
              <a:rPr lang="en-AU" dirty="0"/>
              <a:t> &amp; Ami Eidels</a:t>
            </a:r>
            <a:r>
              <a:rPr lang="en-AU" baseline="30000" dirty="0"/>
              <a:t>1</a:t>
            </a:r>
            <a:endParaRPr lang="en-AU" dirty="0"/>
          </a:p>
          <a:p>
            <a:endParaRPr lang="en-AU" dirty="0"/>
          </a:p>
          <a:p>
            <a:r>
              <a:rPr lang="en-AU" sz="2000" baseline="30000" dirty="0"/>
              <a:t>1</a:t>
            </a:r>
            <a:r>
              <a:rPr lang="en-AU" sz="2000" dirty="0"/>
              <a:t>The University of Newcastle</a:t>
            </a:r>
          </a:p>
          <a:p>
            <a:r>
              <a:rPr lang="en-AU" sz="2000" baseline="30000" dirty="0"/>
              <a:t>2</a:t>
            </a:r>
            <a:r>
              <a:rPr lang="en-AU" sz="2000" dirty="0"/>
              <a:t>Wright State University</a:t>
            </a:r>
          </a:p>
          <a:p>
            <a:r>
              <a:rPr lang="en-AU" sz="2000" baseline="30000" dirty="0"/>
              <a:t>3</a:t>
            </a:r>
            <a:r>
              <a:rPr lang="en-AU" sz="2000" dirty="0"/>
              <a:t>University of Indiana</a:t>
            </a:r>
            <a:endParaRPr lang="en-AU" sz="2000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10" descr="Image result for university of newcastle">
            <a:extLst>
              <a:ext uri="{FF2B5EF4-FFF2-40B4-BE49-F238E27FC236}">
                <a16:creationId xmlns:a16="http://schemas.microsoft.com/office/drawing/2014/main" id="{0ECCA216-ECE9-4297-A0F7-62C3267BB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t="10662" r="12326" b="11890"/>
          <a:stretch/>
        </p:blipFill>
        <p:spPr bwMode="auto">
          <a:xfrm>
            <a:off x="105263" y="296860"/>
            <a:ext cx="1865016" cy="189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may contain: text">
            <a:extLst>
              <a:ext uri="{FF2B5EF4-FFF2-40B4-BE49-F238E27FC236}">
                <a16:creationId xmlns:a16="http://schemas.microsoft.com/office/drawing/2014/main" id="{9D85C00E-0C47-41C4-9636-FAC943FD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1" b="99356" l="773" r="98840">
                        <a14:foregroundMark x1="21263" y1="11340" x2="48711" y2="4381"/>
                        <a14:foregroundMark x1="48711" y1="4381" x2="67784" y2="4897"/>
                        <a14:foregroundMark x1="67784" y1="4897" x2="87758" y2="27062"/>
                        <a14:foregroundMark x1="87758" y1="27062" x2="92655" y2="45619"/>
                        <a14:foregroundMark x1="92655" y1="45619" x2="91753" y2="62500"/>
                        <a14:foregroundMark x1="91753" y1="62500" x2="82088" y2="65851"/>
                        <a14:foregroundMark x1="82088" y1="65851" x2="81701" y2="68686"/>
                        <a14:foregroundMark x1="31572" y1="4897" x2="54124" y2="258"/>
                        <a14:foregroundMark x1="67178" y1="3374" x2="71778" y2="7732"/>
                        <a14:foregroundMark x1="71778" y1="7732" x2="73711" y2="10825"/>
                        <a14:foregroundMark x1="11727" y1="32216" x2="8505" y2="43170"/>
                        <a14:foregroundMark x1="8505" y1="43170" x2="10180" y2="55799"/>
                        <a14:foregroundMark x1="10180" y1="55799" x2="27964" y2="75258"/>
                        <a14:foregroundMark x1="27964" y1="75258" x2="75644" y2="84407"/>
                        <a14:foregroundMark x1="75644" y1="84407" x2="92655" y2="58119"/>
                        <a14:foregroundMark x1="92655" y1="58119" x2="94845" y2="46263"/>
                        <a14:foregroundMark x1="94845" y1="46263" x2="82603" y2="39433"/>
                        <a14:foregroundMark x1="82603" y1="39433" x2="65851" y2="39948"/>
                        <a14:foregroundMark x1="65851" y1="39948" x2="15206" y2="61340"/>
                        <a14:foregroundMark x1="15206" y1="61340" x2="11469" y2="69588"/>
                        <a14:foregroundMark x1="11469" y1="69588" x2="14433" y2="78866"/>
                        <a14:foregroundMark x1="14433" y1="78866" x2="23582" y2="83763"/>
                        <a14:foregroundMark x1="23582" y1="83763" x2="42912" y2="86598"/>
                        <a14:foregroundMark x1="42912" y1="86598" x2="51289" y2="91624"/>
                        <a14:foregroundMark x1="51289" y1="91624" x2="61727" y2="91366"/>
                        <a14:foregroundMark x1="61727" y1="91366" x2="79897" y2="85567"/>
                        <a14:foregroundMark x1="79897" y1="85567" x2="86469" y2="80026"/>
                        <a14:foregroundMark x1="86469" y1="80026" x2="85438" y2="70361"/>
                        <a14:foregroundMark x1="85438" y1="70361" x2="77191" y2="64175"/>
                        <a14:foregroundMark x1="77191" y1="64175" x2="43943" y2="58892"/>
                        <a14:foregroundMark x1="43943" y1="58892" x2="34794" y2="59794"/>
                        <a14:foregroundMark x1="34794" y1="59794" x2="34665" y2="59923"/>
                        <a14:foregroundMark x1="36211" y1="14691" x2="26160" y2="16237"/>
                        <a14:foregroundMark x1="26160" y1="16237" x2="12629" y2="29897"/>
                        <a14:foregroundMark x1="12629" y1="29897" x2="8634" y2="48067"/>
                        <a14:foregroundMark x1="8634" y1="48067" x2="11340" y2="57861"/>
                        <a14:foregroundMark x1="11340" y1="57861" x2="15851" y2="64562"/>
                        <a14:foregroundMark x1="7861" y1="34278" x2="5284" y2="54510"/>
                        <a14:foregroundMark x1="5284" y1="54510" x2="7603" y2="63789"/>
                        <a14:foregroundMark x1="7603" y1="63789" x2="13531" y2="66881"/>
                        <a14:foregroundMark x1="4253" y1="43557" x2="2435" y2="51921"/>
                        <a14:foregroundMark x1="2421" y1="52712" x2="5284" y2="60180"/>
                        <a14:foregroundMark x1="32603" y1="92139" x2="50387" y2="97036"/>
                        <a14:foregroundMark x1="50387" y1="97036" x2="59021" y2="97036"/>
                        <a14:foregroundMark x1="59021" y1="97036" x2="67526" y2="94716"/>
                        <a14:foregroundMark x1="67526" y1="94716" x2="67526" y2="93428"/>
                        <a14:foregroundMark x1="90206" y1="32216" x2="97036" y2="40593"/>
                        <a14:foregroundMark x1="97036" y1="40593" x2="98454" y2="49356"/>
                        <a14:foregroundMark x1="98454" y1="49356" x2="92268" y2="67397"/>
                        <a14:foregroundMark x1="92268" y1="67397" x2="85825" y2="73582"/>
                        <a14:foregroundMark x1="85825" y1="73582" x2="85052" y2="73840"/>
                        <a14:foregroundMark x1="31572" y1="7990" x2="51160" y2="129"/>
                        <a14:foregroundMark x1="51160" y1="129" x2="54272" y2="445"/>
                        <a14:foregroundMark x1="60832" y1="2046" x2="65206" y2="7732"/>
                        <a14:foregroundMark x1="95361" y1="34021" x2="98454" y2="51804"/>
                        <a14:foregroundMark x1="98454" y1="51804" x2="94330" y2="67397"/>
                        <a14:foregroundMark x1="40851" y1="97036" x2="49871" y2="99356"/>
                        <a14:foregroundMark x1="49871" y1="99356" x2="58247" y2="97294"/>
                        <a14:foregroundMark x1="51933" y1="387" x2="43299" y2="387"/>
                        <a14:foregroundMark x1="43299" y1="387" x2="19201" y2="11082"/>
                        <a14:foregroundMark x1="19201" y1="11082" x2="7474" y2="24871"/>
                        <a14:foregroundMark x1="7474" y1="24871" x2="1546" y2="41495"/>
                        <a14:foregroundMark x1="1546" y1="41495" x2="902" y2="50773"/>
                        <a14:foregroundMark x1="902" y1="49871" x2="8247" y2="76675"/>
                        <a14:foregroundMark x1="57990" y1="98196" x2="76289" y2="91237"/>
                        <a14:foregroundMark x1="76289" y1="91237" x2="90722" y2="78093"/>
                        <a14:foregroundMark x1="90722" y1="78093" x2="97036" y2="62887"/>
                        <a14:foregroundMark x1="97680" y1="61985" x2="98840" y2="43428"/>
                        <a14:foregroundMark x1="98840" y1="43428" x2="93170" y2="26546"/>
                        <a14:foregroundMark x1="62500" y1="2191" x2="79897" y2="10180"/>
                        <a14:foregroundMark x1="79897" y1="10180" x2="81314" y2="11469"/>
                        <a14:foregroundMark x1="1031" y1="44201" x2="1546" y2="60696"/>
                        <a14:backgroundMark x1="66495" y1="258" x2="60567" y2="0"/>
                        <a14:backgroundMark x1="61856" y1="258" x2="5399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" y="2507146"/>
            <a:ext cx="1898239" cy="18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sw logo">
            <a:extLst>
              <a:ext uri="{FF2B5EF4-FFF2-40B4-BE49-F238E27FC236}">
                <a16:creationId xmlns:a16="http://schemas.microsoft.com/office/drawing/2014/main" id="{4A692D11-7340-43E2-94F6-BB82D5BE1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19"/>
          <a:stretch/>
        </p:blipFill>
        <p:spPr bwMode="auto">
          <a:xfrm>
            <a:off x="105262" y="4712378"/>
            <a:ext cx="1865016" cy="189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52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3584328"/>
            <a:ext cx="17867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Architecture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0A967A-90C7-4582-828A-62FFCCD453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2" descr="Related image">
              <a:extLst>
                <a:ext uri="{FF2B5EF4-FFF2-40B4-BE49-F238E27FC236}">
                  <a16:creationId xmlns:a16="http://schemas.microsoft.com/office/drawing/2014/main" id="{B7E097FE-A8FF-42CC-AD96-4E4136870F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33AB3FA-3031-44E1-90B0-DB213D2DA930}"/>
                </a:ext>
              </a:extLst>
            </p:cNvPr>
            <p:cNvSpPr txBox="1"/>
            <p:nvPr/>
          </p:nvSpPr>
          <p:spPr>
            <a:xfrm>
              <a:off x="175542" y="134097"/>
              <a:ext cx="119842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400" dirty="0">
                  <a:solidFill>
                    <a:schemeClr val="bg1"/>
                  </a:solidFill>
                  <a:latin typeface="Impact" panose="020B0806030902050204" pitchFamily="34" charset="0"/>
                </a:rPr>
                <a:t>In the face of overwhelming </a:t>
              </a:r>
              <a:r>
                <a:rPr lang="en-AU" sz="3400" dirty="0">
                  <a:solidFill>
                    <a:srgbClr val="FFC000"/>
                  </a:solidFill>
                  <a:latin typeface="Impact" panose="020B0806030902050204" pitchFamily="34" charset="0"/>
                </a:rPr>
                <a:t>item-sets</a:t>
              </a:r>
              <a:r>
                <a:rPr lang="en-AU" sz="3400" dirty="0">
                  <a:solidFill>
                    <a:schemeClr val="bg1"/>
                  </a:solidFill>
                  <a:latin typeface="Impact" panose="020B0806030902050204" pitchFamily="34" charset="0"/>
                </a:rPr>
                <a:t> I'm left with only one option: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977B3C8-8B80-4BD2-8353-C8CA51102B1D}"/>
              </a:ext>
            </a:extLst>
          </p:cNvPr>
          <p:cNvSpPr/>
          <p:nvPr/>
        </p:nvSpPr>
        <p:spPr>
          <a:xfrm>
            <a:off x="2024700" y="6030194"/>
            <a:ext cx="8384026" cy="661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AU" sz="3700" dirty="0">
                <a:solidFill>
                  <a:schemeClr val="bg1"/>
                </a:solidFill>
                <a:latin typeface="Impact" panose="020B0806030902050204" pitchFamily="34" charset="0"/>
              </a:rPr>
              <a:t>I’m going to have to </a:t>
            </a:r>
            <a:r>
              <a:rPr lang="en-AU" sz="3700" dirty="0">
                <a:solidFill>
                  <a:srgbClr val="FFC000"/>
                </a:solidFill>
                <a:latin typeface="Impact" panose="020B0806030902050204" pitchFamily="34" charset="0"/>
              </a:rPr>
              <a:t>SFT</a:t>
            </a:r>
            <a:r>
              <a:rPr lang="en-AU" sz="3700" dirty="0">
                <a:solidFill>
                  <a:schemeClr val="bg1"/>
                </a:solidFill>
                <a:latin typeface="Impact" panose="020B0806030902050204" pitchFamily="34" charset="0"/>
              </a:rPr>
              <a:t> the shit out of this .</a:t>
            </a:r>
          </a:p>
        </p:txBody>
      </p:sp>
    </p:spTree>
    <p:extLst>
      <p:ext uri="{BB962C8B-B14F-4D97-AF65-F5344CB8AC3E}">
        <p14:creationId xmlns:p14="http://schemas.microsoft.com/office/powerpoint/2010/main" val="196585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>
            <a:extLst>
              <a:ext uri="{FF2B5EF4-FFF2-40B4-BE49-F238E27FC236}">
                <a16:creationId xmlns:a16="http://schemas.microsoft.com/office/drawing/2014/main" id="{3331FE97-37EE-489C-9FF2-3CE113571FD7}"/>
              </a:ext>
            </a:extLst>
          </p:cNvPr>
          <p:cNvSpPr/>
          <p:nvPr/>
        </p:nvSpPr>
        <p:spPr>
          <a:xfrm>
            <a:off x="5574721" y="1758911"/>
            <a:ext cx="8665028" cy="510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7ABB745-94E9-4E83-8E01-F6DCFA3490E1}"/>
              </a:ext>
            </a:extLst>
          </p:cNvPr>
          <p:cNvGrpSpPr/>
          <p:nvPr/>
        </p:nvGrpSpPr>
        <p:grpSpPr>
          <a:xfrm>
            <a:off x="7115502" y="1839395"/>
            <a:ext cx="4913276" cy="4841771"/>
            <a:chOff x="3006724" y="719114"/>
            <a:chExt cx="4913276" cy="4841771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D05D4A-160E-4BBC-B418-4BDA87704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0000" y="1600885"/>
              <a:ext cx="3960000" cy="39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BB9967E-CB57-4554-A56F-A10343789667}"/>
                </a:ext>
              </a:extLst>
            </p:cNvPr>
            <p:cNvSpPr/>
            <p:nvPr/>
          </p:nvSpPr>
          <p:spPr>
            <a:xfrm>
              <a:off x="4320000" y="1960700"/>
              <a:ext cx="3600000" cy="360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ACD259A-AEAA-4C8D-B823-0B8D0232413E}"/>
                </a:ext>
              </a:extLst>
            </p:cNvPr>
            <p:cNvSpPr/>
            <p:nvPr/>
          </p:nvSpPr>
          <p:spPr>
            <a:xfrm>
              <a:off x="6845895" y="1236219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1AE0CA-5159-474B-8ABC-4CE18C3BCCB6}"/>
                </a:ext>
              </a:extLst>
            </p:cNvPr>
            <p:cNvSpPr/>
            <p:nvPr/>
          </p:nvSpPr>
          <p:spPr>
            <a:xfrm rot="16200000">
              <a:off x="3314244" y="2721498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2E9EBC32-69E8-44A5-9F22-109EB5817BC9}"/>
                </a:ext>
              </a:extLst>
            </p:cNvPr>
            <p:cNvSpPr/>
            <p:nvPr/>
          </p:nvSpPr>
          <p:spPr>
            <a:xfrm rot="16200000">
              <a:off x="3359273" y="4739661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EC519B-4FA8-47EE-B4CD-A0DD01E97DD7}"/>
                </a:ext>
              </a:extLst>
            </p:cNvPr>
            <p:cNvSpPr/>
            <p:nvPr/>
          </p:nvSpPr>
          <p:spPr>
            <a:xfrm>
              <a:off x="4961342" y="1232086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52E22E-F9C5-427F-B3DC-F882AFDB8C48}"/>
                </a:ext>
              </a:extLst>
            </p:cNvPr>
            <p:cNvSpPr/>
            <p:nvPr/>
          </p:nvSpPr>
          <p:spPr>
            <a:xfrm rot="16200000">
              <a:off x="2694298" y="3120409"/>
              <a:ext cx="1024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</a:t>
              </a:r>
              <a:r>
                <a:rPr lang="en-AU" b="1" dirty="0"/>
                <a:t> B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B4EA8CF-6834-48F3-BA68-2BC13FA87283}"/>
                </a:ext>
              </a:extLst>
            </p:cNvPr>
            <p:cNvSpPr/>
            <p:nvPr/>
          </p:nvSpPr>
          <p:spPr>
            <a:xfrm>
              <a:off x="5318996" y="719114"/>
              <a:ext cx="10554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 A</a:t>
              </a:r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517DCC5-267F-4C29-97CF-8F0A4C6D1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4759699"/>
              <a:ext cx="792000" cy="396000"/>
              <a:chOff x="5761160" y="360000"/>
              <a:chExt cx="1080000" cy="540000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B618D43-8895-4A44-9554-49B88B38F38E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2311DBDF-24CD-4821-8C73-EBD23D6D9F9E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2117C6C-A62A-4806-B536-DD56406611A0}"/>
                </a:ext>
              </a:extLst>
            </p:cNvPr>
            <p:cNvSpPr/>
            <p:nvPr/>
          </p:nvSpPr>
          <p:spPr>
            <a:xfrm>
              <a:off x="6926433" y="4759699"/>
              <a:ext cx="792000" cy="396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DA24EF7-3B9C-44FF-9CA7-2C3EBA913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136" y="1960700"/>
              <a:ext cx="2397600" cy="239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F01E16F-9EDC-4226-BC48-BC68766AB4DF}"/>
                </a:ext>
              </a:extLst>
            </p:cNvPr>
            <p:cNvCxnSpPr/>
            <p:nvPr/>
          </p:nvCxnSpPr>
          <p:spPr>
            <a:xfrm flipH="1">
              <a:off x="6717600" y="1600700"/>
              <a:ext cx="0" cy="396000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5BCC06A-DED4-457B-B8BA-28475B322226}"/>
                </a:ext>
              </a:extLst>
            </p:cNvPr>
            <p:cNvCxnSpPr/>
            <p:nvPr/>
          </p:nvCxnSpPr>
          <p:spPr>
            <a:xfrm>
              <a:off x="3960000" y="4358300"/>
              <a:ext cx="396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2703D3F-A139-4BDD-B3B0-4CA146AC9F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2358314"/>
              <a:ext cx="792000" cy="396000"/>
              <a:chOff x="5761160" y="360000"/>
              <a:chExt cx="1080000" cy="540000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9937D919-6557-498F-A732-B8C4CB431A53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A09DF9F-A5CA-4949-BE6A-51CF5C5A847F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2913CF7-051C-4996-858A-582250770E7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05E9978-A101-4E7F-A5BA-2922B30E8E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6433" y="2358314"/>
              <a:ext cx="792000" cy="396000"/>
              <a:chOff x="5761160" y="360000"/>
              <a:chExt cx="1080000" cy="540000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62F16B15-8E43-428E-8961-49C1C83B89A2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B250E88-7725-4075-944F-D5166A230C8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D8B2F3D-671B-497A-9103-E59502E1DA09}"/>
                </a:ext>
              </a:extLst>
            </p:cNvPr>
            <p:cNvSpPr/>
            <p:nvPr/>
          </p:nvSpPr>
          <p:spPr>
            <a:xfrm>
              <a:off x="6165470" y="2424314"/>
              <a:ext cx="264000" cy="26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1368631-14E3-4B48-98F4-3821D93CD0AF}"/>
                </a:ext>
              </a:extLst>
            </p:cNvPr>
            <p:cNvSpPr/>
            <p:nvPr/>
          </p:nvSpPr>
          <p:spPr>
            <a:xfrm>
              <a:off x="5907936" y="197812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D5E366D-EE81-4796-A67A-A8904AA36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0" y="1240700"/>
              <a:ext cx="4320000" cy="43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779CE85-A766-4D97-93CC-C6DD2D533B73}"/>
                </a:ext>
              </a:extLst>
            </p:cNvPr>
            <p:cNvSpPr/>
            <p:nvPr/>
          </p:nvSpPr>
          <p:spPr>
            <a:xfrm>
              <a:off x="7075665" y="1608795"/>
              <a:ext cx="1847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220AADE-B623-422F-97BF-538DCBC0165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30FB0-94B8-4D5B-9654-A9BD9ED515B1}"/>
              </a:ext>
            </a:extLst>
          </p:cNvPr>
          <p:cNvSpPr/>
          <p:nvPr/>
        </p:nvSpPr>
        <p:spPr>
          <a:xfrm>
            <a:off x="10878653" y="3088982"/>
            <a:ext cx="1153168" cy="240387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DBD8FC-06AA-49EB-8364-871D580D6244}"/>
              </a:ext>
            </a:extLst>
          </p:cNvPr>
          <p:cNvSpPr/>
          <p:nvPr/>
        </p:nvSpPr>
        <p:spPr>
          <a:xfrm>
            <a:off x="8434862" y="5532874"/>
            <a:ext cx="2394765" cy="113749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/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𝐷𝑜𝑢𝑏𝑙𝑒𝐴𝐵</m:t>
                          </m:r>
                        </m:num>
                        <m:den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𝑆𝑖𝑛𝑔𝑙𝑒𝐴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𝑆𝑖𝑛𝑔𝑙𝑒𝐵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867451A2-9CD6-419B-8B3E-534F3A62BD0F}"/>
              </a:ext>
            </a:extLst>
          </p:cNvPr>
          <p:cNvSpPr/>
          <p:nvPr/>
        </p:nvSpPr>
        <p:spPr>
          <a:xfrm>
            <a:off x="2305313" y="2940783"/>
            <a:ext cx="877500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Capacity Coefficient</a:t>
            </a:r>
          </a:p>
        </p:txBody>
      </p:sp>
    </p:spTree>
    <p:extLst>
      <p:ext uri="{BB962C8B-B14F-4D97-AF65-F5344CB8AC3E}">
        <p14:creationId xmlns:p14="http://schemas.microsoft.com/office/powerpoint/2010/main" val="337502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76" grpId="0" animBg="1"/>
      <p:bldP spid="77" grpId="0" animBg="1"/>
      <p:bldP spid="66" grpId="0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DE4E16-1BEC-4EDB-8F67-3D9D8266CB7F}"/>
              </a:ext>
            </a:extLst>
          </p:cNvPr>
          <p:cNvGrpSpPr/>
          <p:nvPr/>
        </p:nvGrpSpPr>
        <p:grpSpPr>
          <a:xfrm>
            <a:off x="-10037220" y="1758911"/>
            <a:ext cx="24276969" cy="5109028"/>
            <a:chOff x="-10037220" y="1758911"/>
            <a:chExt cx="24276969" cy="5109028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5574721" y="1758911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7115502" y="1839395"/>
              <a:ext cx="4913276" cy="4841771"/>
              <a:chOff x="3006724" y="719114"/>
              <a:chExt cx="4913276" cy="4841771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D8B2F3D-671B-497A-9103-E59502E1DA09}"/>
                  </a:ext>
                </a:extLst>
              </p:cNvPr>
              <p:cNvSpPr/>
              <p:nvPr/>
            </p:nvSpPr>
            <p:spPr>
              <a:xfrm>
                <a:off x="6165470" y="2424314"/>
                <a:ext cx="264000" cy="2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220AADE-B623-422F-97BF-538DCBC0165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30FB0-94B8-4D5B-9654-A9BD9ED515B1}"/>
                </a:ext>
              </a:extLst>
            </p:cNvPr>
            <p:cNvSpPr/>
            <p:nvPr/>
          </p:nvSpPr>
          <p:spPr>
            <a:xfrm>
              <a:off x="10878653" y="3088982"/>
              <a:ext cx="1153168" cy="240387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DBD8FC-06AA-49EB-8364-871D580D6244}"/>
                </a:ext>
              </a:extLst>
            </p:cNvPr>
            <p:cNvSpPr/>
            <p:nvPr/>
          </p:nvSpPr>
          <p:spPr>
            <a:xfrm>
              <a:off x="8434862" y="5532874"/>
              <a:ext cx="2394765" cy="113749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/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𝐷𝑜𝑢𝑏𝑙𝑒𝐴𝐵</m:t>
                            </m:r>
                          </m:num>
                          <m:den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𝑆𝑖𝑛𝑔𝑙𝑒𝐴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𝑆𝑖𝑛𝑔𝑙𝑒𝐵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blipFill>
                  <a:blip r:embed="rId3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7451A2-9CD6-419B-8B3E-534F3A62BD0F}"/>
                </a:ext>
              </a:extLst>
            </p:cNvPr>
            <p:cNvSpPr/>
            <p:nvPr/>
          </p:nvSpPr>
          <p:spPr>
            <a:xfrm>
              <a:off x="2305313" y="2940783"/>
              <a:ext cx="8775002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/>
                <a:t>Capacity Coefficient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96792D-7C18-40E3-B5F5-BB9008546A06}"/>
                </a:ext>
              </a:extLst>
            </p:cNvPr>
            <p:cNvGrpSpPr/>
            <p:nvPr/>
          </p:nvGrpSpPr>
          <p:grpSpPr>
            <a:xfrm>
              <a:off x="-10037220" y="2352368"/>
              <a:ext cx="8381942" cy="3344612"/>
              <a:chOff x="-10037220" y="2352368"/>
              <a:chExt cx="8381942" cy="334461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87B67D8-AAF9-45BA-BC5E-911D3AEAE2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732"/>
              <a:stretch/>
            </p:blipFill>
            <p:spPr>
              <a:xfrm>
                <a:off x="-10037220" y="2352368"/>
                <a:ext cx="8381942" cy="3042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/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639" r="-5155" b="-8621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/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639" r="-515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8C09283-84A9-4A1C-B17B-764C36603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5991368" y="5050048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A030302-A3EC-4F57-9622-45AD84D6F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4234527" y="503420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41578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1.02773 0.037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228">
            <a:extLst>
              <a:ext uri="{FF2B5EF4-FFF2-40B4-BE49-F238E27FC236}">
                <a16:creationId xmlns:a16="http://schemas.microsoft.com/office/drawing/2014/main" id="{CE1A7B2A-81FE-4EA5-8A05-FE7C83991AB0}"/>
              </a:ext>
            </a:extLst>
          </p:cNvPr>
          <p:cNvGrpSpPr/>
          <p:nvPr/>
        </p:nvGrpSpPr>
        <p:grpSpPr>
          <a:xfrm>
            <a:off x="5574721" y="1758911"/>
            <a:ext cx="8665028" cy="5109028"/>
            <a:chOff x="1465943" y="638630"/>
            <a:chExt cx="8665028" cy="5109028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4353927D-DB5F-41E4-A54B-A6472A34E9D7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7B5B0D71-E2FE-46A3-89A8-9DD3DE94B919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27C1404B-83D1-401B-9C18-02BEBEDB9714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23F044C-A81B-4C87-A4F7-6859549EE3D3}"/>
                  </a:ext>
                </a:extLst>
              </p:cNvPr>
              <p:cNvCxnSpPr>
                <a:cxnSpLocks/>
                <a:endCxn id="248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4445904F-8973-4A1F-B213-2628B4F652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17232535-71F1-484A-88E0-84682A8971A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50CD0A5A-01B7-4007-8B44-74B8ECD94EB7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86F96B9-7738-4B72-8E39-78617A1CFAA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105F2A8E-20CE-4550-97E4-C27054989D09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6797A7DE-AB8F-423C-9656-7BAB9F3E0703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B65B6054-62AB-4FE2-852C-5F30B4E5BCFA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34A7080C-3C19-4173-904F-063DC4D581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EFBBAB97-D9C9-41F8-9E8C-4AD6C91DE2D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0" name="Oval 279">
                  <a:extLst>
                    <a:ext uri="{FF2B5EF4-FFF2-40B4-BE49-F238E27FC236}">
                      <a16:creationId xmlns:a16="http://schemas.microsoft.com/office/drawing/2014/main" id="{872AD44F-B5B2-435C-93DE-CBE6949FB55F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54823727-621C-4C79-8983-73473808F1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276" name="Rectangle 275">
                  <a:extLst>
                    <a:ext uri="{FF2B5EF4-FFF2-40B4-BE49-F238E27FC236}">
                      <a16:creationId xmlns:a16="http://schemas.microsoft.com/office/drawing/2014/main" id="{5276AA7D-5246-4EED-9CB1-65E6ACCFA217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85810F5F-AA61-404A-8835-D95E330DA021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6B4ED6F-2E85-43BE-A61E-D6A3B5D6E922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58FB200D-32CE-4822-AD62-20915535FC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1D3FE7DE-832F-487E-B130-2869328A4D9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FBFB69DD-FBDC-4708-B433-BB56E450E7B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0D8B2F3D-671B-497A-9103-E59502E1DA0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6B4EC81F-05B6-415D-8B40-09B4B4001515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A2285490-7B06-474E-8D9A-555FCF72ECF0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82B818BE-A3AD-4E25-89F7-CCC98EADC46A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5DCF99F8-B976-434C-808B-A45FCF834761}"/>
                  </a:ext>
                </a:extLst>
              </p:cNvPr>
              <p:cNvCxnSpPr>
                <a:cxnSpLocks/>
                <a:stCxn id="248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E8501237-B0C7-4CB8-939A-BE503C06221C}"/>
                  </a:ext>
                </a:extLst>
              </p:cNvPr>
              <p:cNvCxnSpPr>
                <a:cxnSpLocks/>
                <a:stCxn id="248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7CBEF2A-394F-46F3-A592-96BC65D45F4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/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SIC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blipFill>
                <a:blip r:embed="rId3"/>
                <a:stretch>
                  <a:fillRect l="-681" b="-36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/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MIC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46AB5A7-EDC5-437A-874A-E77E52CF6810}"/>
              </a:ext>
            </a:extLst>
          </p:cNvPr>
          <p:cNvSpPr txBox="1"/>
          <p:nvPr/>
        </p:nvSpPr>
        <p:spPr>
          <a:xfrm>
            <a:off x="2042834" y="2650722"/>
            <a:ext cx="66751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300" b="1" dirty="0"/>
              <a:t>Architecture – Parallel/Serial</a:t>
            </a:r>
          </a:p>
        </p:txBody>
      </p:sp>
    </p:spTree>
    <p:extLst>
      <p:ext uri="{BB962C8B-B14F-4D97-AF65-F5344CB8AC3E}">
        <p14:creationId xmlns:p14="http://schemas.microsoft.com/office/powerpoint/2010/main" val="2799136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81" grpId="0"/>
      <p:bldP spid="82" grpId="0"/>
      <p:bldP spid="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4AA599F-0F81-4E2E-908A-E6251140DFBA}"/>
              </a:ext>
            </a:extLst>
          </p:cNvPr>
          <p:cNvGrpSpPr/>
          <p:nvPr/>
        </p:nvGrpSpPr>
        <p:grpSpPr>
          <a:xfrm>
            <a:off x="-8061869" y="1758911"/>
            <a:ext cx="22301618" cy="5109028"/>
            <a:chOff x="-8061869" y="1758911"/>
            <a:chExt cx="22301618" cy="5109028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CE1A7B2A-81FE-4EA5-8A05-FE7C83991AB0}"/>
                </a:ext>
              </a:extLst>
            </p:cNvPr>
            <p:cNvGrpSpPr/>
            <p:nvPr/>
          </p:nvGrpSpPr>
          <p:grpSpPr>
            <a:xfrm>
              <a:off x="5574721" y="1758911"/>
              <a:ext cx="8665028" cy="5109028"/>
              <a:chOff x="1465943" y="638630"/>
              <a:chExt cx="8665028" cy="5109028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3331FE97-37EE-489C-9FF2-3CE113571FD7}"/>
                  </a:ext>
                </a:extLst>
              </p:cNvPr>
              <p:cNvSpPr/>
              <p:nvPr/>
            </p:nvSpPr>
            <p:spPr>
              <a:xfrm>
                <a:off x="1465943" y="638630"/>
                <a:ext cx="8665028" cy="5109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47ABB745-94E9-4E83-8E01-F6DCFA3490E1}"/>
                  </a:ext>
                </a:extLst>
              </p:cNvPr>
              <p:cNvGrpSpPr/>
              <p:nvPr/>
            </p:nvGrpSpPr>
            <p:grpSpPr>
              <a:xfrm>
                <a:off x="3006724" y="719114"/>
                <a:ext cx="4913276" cy="4841771"/>
                <a:chOff x="3006724" y="719114"/>
                <a:chExt cx="4913276" cy="4841771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49D05D4A-160E-4BBC-B418-4BDA877048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0000" y="1600885"/>
                  <a:ext cx="3960000" cy="396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9BB9967E-CB57-4554-A56F-A10343789667}"/>
                    </a:ext>
                  </a:extLst>
                </p:cNvPr>
                <p:cNvSpPr/>
                <p:nvPr/>
              </p:nvSpPr>
              <p:spPr>
                <a:xfrm>
                  <a:off x="4320000" y="1960700"/>
                  <a:ext cx="3600000" cy="3600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3ACD259A-AEAA-4C8D-B823-0B8D0232413E}"/>
                    </a:ext>
                  </a:extLst>
                </p:cNvPr>
                <p:cNvSpPr/>
                <p:nvPr/>
              </p:nvSpPr>
              <p:spPr>
                <a:xfrm>
                  <a:off x="6845895" y="1236219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E1AE0CA-5159-474B-8ABC-4CE18C3BCCB6}"/>
                    </a:ext>
                  </a:extLst>
                </p:cNvPr>
                <p:cNvSpPr/>
                <p:nvPr/>
              </p:nvSpPr>
              <p:spPr>
                <a:xfrm rot="16200000">
                  <a:off x="3314244" y="2721498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2E9EBC32-69E8-44A5-9F22-109EB5817BC9}"/>
                    </a:ext>
                  </a:extLst>
                </p:cNvPr>
                <p:cNvSpPr/>
                <p:nvPr/>
              </p:nvSpPr>
              <p:spPr>
                <a:xfrm rot="16200000">
                  <a:off x="3359273" y="4739661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BBEC519B-4FA8-47EE-B4CD-A0DD01E97DD7}"/>
                    </a:ext>
                  </a:extLst>
                </p:cNvPr>
                <p:cNvSpPr/>
                <p:nvPr/>
              </p:nvSpPr>
              <p:spPr>
                <a:xfrm>
                  <a:off x="4961342" y="1232086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5F52E22E-F9C5-427F-B3DC-F882AFDB8C48}"/>
                    </a:ext>
                  </a:extLst>
                </p:cNvPr>
                <p:cNvSpPr/>
                <p:nvPr/>
              </p:nvSpPr>
              <p:spPr>
                <a:xfrm rot="16200000">
                  <a:off x="2694298" y="3120409"/>
                  <a:ext cx="10249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</a:t>
                  </a:r>
                  <a:r>
                    <a:rPr lang="en-AU" b="1" dirty="0"/>
                    <a:t> B</a:t>
                  </a: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3B4EA8CF-6834-48F3-BA68-2BC13FA87283}"/>
                    </a:ext>
                  </a:extLst>
                </p:cNvPr>
                <p:cNvSpPr/>
                <p:nvPr/>
              </p:nvSpPr>
              <p:spPr>
                <a:xfrm>
                  <a:off x="5318996" y="719114"/>
                  <a:ext cx="105541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 A</a:t>
                  </a: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353927D-DB5F-41E4-A54B-A6472A34E9D7}"/>
                    </a:ext>
                  </a:extLst>
                </p:cNvPr>
                <p:cNvSpPr/>
                <p:nvPr/>
              </p:nvSpPr>
              <p:spPr>
                <a:xfrm>
                  <a:off x="4609321" y="1584683"/>
                  <a:ext cx="1789977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High               Low</a:t>
                  </a:r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7B5B0D71-E2FE-46A3-89A8-9DD3DE94B919}"/>
                    </a:ext>
                  </a:extLst>
                </p:cNvPr>
                <p:cNvSpPr/>
                <p:nvPr/>
              </p:nvSpPr>
              <p:spPr>
                <a:xfrm rot="16200000">
                  <a:off x="3280703" y="2871657"/>
                  <a:ext cx="17214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b="1" dirty="0"/>
                    <a:t>Low             High</a:t>
                  </a:r>
                </a:p>
              </p:txBody>
            </p: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E517DCC5-267F-4C29-97CF-8F0A4C6D12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86" name="Rectangle 285">
                    <a:extLst>
                      <a:ext uri="{FF2B5EF4-FFF2-40B4-BE49-F238E27FC236}">
                        <a16:creationId xmlns:a16="http://schemas.microsoft.com/office/drawing/2014/main" id="{8B618D43-8895-4A44-9554-49B88B38F38E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2311DBDF-24CD-4821-8C73-EBD23D6D9F9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32117C6C-A62A-4806-B536-DD56406611A0}"/>
                    </a:ext>
                  </a:extLst>
                </p:cNvPr>
                <p:cNvSpPr/>
                <p:nvPr/>
              </p:nvSpPr>
              <p:spPr>
                <a:xfrm>
                  <a:off x="6926433" y="4759699"/>
                  <a:ext cx="792000" cy="39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DA24EF7-3B9C-44FF-9CA7-2C3EBA9133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20136" y="1960700"/>
                  <a:ext cx="2397600" cy="2397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7C1404B-83D1-401B-9C18-02BEBEDB9714}"/>
                    </a:ext>
                  </a:extLst>
                </p:cNvPr>
                <p:cNvCxnSpPr/>
                <p:nvPr/>
              </p:nvCxnSpPr>
              <p:spPr>
                <a:xfrm flipH="1">
                  <a:off x="5512158" y="1962489"/>
                  <a:ext cx="0" cy="2397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823F044C-A81B-4C87-A4F7-6859549EE3D3}"/>
                    </a:ext>
                  </a:extLst>
                </p:cNvPr>
                <p:cNvCxnSpPr>
                  <a:cxnSpLocks/>
                  <a:endCxn id="248" idx="3"/>
                </p:cNvCxnSpPr>
                <p:nvPr/>
              </p:nvCxnSpPr>
              <p:spPr>
                <a:xfrm>
                  <a:off x="4320000" y="3159500"/>
                  <a:ext cx="23977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EF01E16F-9EDC-4226-BC48-BC68766AB4DF}"/>
                    </a:ext>
                  </a:extLst>
                </p:cNvPr>
                <p:cNvCxnSpPr/>
                <p:nvPr/>
              </p:nvCxnSpPr>
              <p:spPr>
                <a:xfrm flipH="1">
                  <a:off x="6717600" y="1600700"/>
                  <a:ext cx="0" cy="3960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5BCC06A-DED4-457B-B8BA-28475B322226}"/>
                    </a:ext>
                  </a:extLst>
                </p:cNvPr>
                <p:cNvCxnSpPr/>
                <p:nvPr/>
              </p:nvCxnSpPr>
              <p:spPr>
                <a:xfrm>
                  <a:off x="3960000" y="4358300"/>
                  <a:ext cx="3960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4445904F-8973-4A1F-B213-2628B4F6521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17232535-71F1-484A-88E0-84682A8971A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85" name="Oval 284">
                    <a:extLst>
                      <a:ext uri="{FF2B5EF4-FFF2-40B4-BE49-F238E27FC236}">
                        <a16:creationId xmlns:a16="http://schemas.microsoft.com/office/drawing/2014/main" id="{50CD0A5A-01B7-4007-8B44-74B8ECD94EB7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E86F96B9-7738-4B72-8E39-78617A1CFAA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81" name="Rectangle 280">
                    <a:extLst>
                      <a:ext uri="{FF2B5EF4-FFF2-40B4-BE49-F238E27FC236}">
                        <a16:creationId xmlns:a16="http://schemas.microsoft.com/office/drawing/2014/main" id="{105F2A8E-20CE-4550-97E4-C27054989D09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6797A7DE-AB8F-423C-9656-7BAB9F3E0703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83" name="Oval 282">
                    <a:extLst>
                      <a:ext uri="{FF2B5EF4-FFF2-40B4-BE49-F238E27FC236}">
                        <a16:creationId xmlns:a16="http://schemas.microsoft.com/office/drawing/2014/main" id="{B65B6054-62AB-4FE2-852C-5F30B4E5BCFA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34A7080C-3C19-4173-904F-063DC4D581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EFBBAB97-D9C9-41F8-9E8C-4AD6C91DE2D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72AD44F-B5B2-435C-93DE-CBE6949FB55F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6" name="Group 255">
                  <a:extLst>
                    <a:ext uri="{FF2B5EF4-FFF2-40B4-BE49-F238E27FC236}">
                      <a16:creationId xmlns:a16="http://schemas.microsoft.com/office/drawing/2014/main" id="{54823727-621C-4C79-8983-73473808F1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76" name="Rectangle 275">
                    <a:extLst>
                      <a:ext uri="{FF2B5EF4-FFF2-40B4-BE49-F238E27FC236}">
                        <a16:creationId xmlns:a16="http://schemas.microsoft.com/office/drawing/2014/main" id="{5276AA7D-5246-4EED-9CB1-65E6ACCFA217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85810F5F-AA61-404A-8835-D95E330DA021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26B4ED6F-2E85-43BE-A61E-D6A3B5D6E922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72703D3F-A139-4BDD-B3B0-4CA146AC9F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73" name="Rectangle 272">
                    <a:extLst>
                      <a:ext uri="{FF2B5EF4-FFF2-40B4-BE49-F238E27FC236}">
                        <a16:creationId xmlns:a16="http://schemas.microsoft.com/office/drawing/2014/main" id="{9937D919-6557-498F-A732-B8C4CB431A53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7A09DF9F-A5CA-4949-BE6A-51CF5C5A847F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C2913CF7-051C-4996-858A-582250770E7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305E9978-A101-4E7F-A5BA-2922B30E8E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71" name="Rectangle 270">
                    <a:extLst>
                      <a:ext uri="{FF2B5EF4-FFF2-40B4-BE49-F238E27FC236}">
                        <a16:creationId xmlns:a16="http://schemas.microsoft.com/office/drawing/2014/main" id="{62F16B15-8E43-428E-8961-49C1C83B89A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B250E88-7725-4075-944F-D5166A230C8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8FB200D-32CE-4822-AD62-20915535FC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68" name="Rectangle 267">
                    <a:extLst>
                      <a:ext uri="{FF2B5EF4-FFF2-40B4-BE49-F238E27FC236}">
                        <a16:creationId xmlns:a16="http://schemas.microsoft.com/office/drawing/2014/main" id="{1D3FE7DE-832F-487E-B130-2869328A4D9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FBFB69DD-FBDC-4708-B433-BB56E450E7B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0D8B2F3D-671B-497A-9103-E59502E1DA09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260" name="Rectangle 259">
                  <a:extLst>
                    <a:ext uri="{FF2B5EF4-FFF2-40B4-BE49-F238E27FC236}">
                      <a16:creationId xmlns:a16="http://schemas.microsoft.com/office/drawing/2014/main" id="{6B4EC81F-05B6-415D-8B40-09B4B4001515}"/>
                    </a:ext>
                  </a:extLst>
                </p:cNvPr>
                <p:cNvSpPr/>
                <p:nvPr/>
              </p:nvSpPr>
              <p:spPr>
                <a:xfrm>
                  <a:off x="4709787" y="1978127"/>
                  <a:ext cx="47320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HH</a:t>
                  </a:r>
                </a:p>
              </p:txBody>
            </p:sp>
            <p:sp>
              <p:nvSpPr>
                <p:cNvPr id="261" name="Rectangle 260">
                  <a:extLst>
                    <a:ext uri="{FF2B5EF4-FFF2-40B4-BE49-F238E27FC236}">
                      <a16:creationId xmlns:a16="http://schemas.microsoft.com/office/drawing/2014/main" id="{51368631-14E3-4B48-98F4-3821D93CD0AF}"/>
                    </a:ext>
                  </a:extLst>
                </p:cNvPr>
                <p:cNvSpPr/>
                <p:nvPr/>
              </p:nvSpPr>
              <p:spPr>
                <a:xfrm>
                  <a:off x="5907936" y="1978127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LH</a:t>
                  </a:r>
                </a:p>
              </p:txBody>
            </p:sp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A2285490-7B06-474E-8D9A-555FCF72ECF0}"/>
                    </a:ext>
                  </a:extLst>
                </p:cNvPr>
                <p:cNvSpPr/>
                <p:nvPr/>
              </p:nvSpPr>
              <p:spPr>
                <a:xfrm>
                  <a:off x="5913332" y="3175440"/>
                  <a:ext cx="3802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LL</a:t>
                  </a:r>
                </a:p>
              </p:txBody>
            </p:sp>
            <p:sp>
              <p:nvSpPr>
                <p:cNvPr id="263" name="Rectangle 262">
                  <a:extLst>
                    <a:ext uri="{FF2B5EF4-FFF2-40B4-BE49-F238E27FC236}">
                      <a16:creationId xmlns:a16="http://schemas.microsoft.com/office/drawing/2014/main" id="{82B818BE-A3AD-4E25-89F7-CCC98EADC46A}"/>
                    </a:ext>
                  </a:extLst>
                </p:cNvPr>
                <p:cNvSpPr/>
                <p:nvPr/>
              </p:nvSpPr>
              <p:spPr>
                <a:xfrm>
                  <a:off x="4733838" y="3175440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HL</a:t>
                  </a:r>
                </a:p>
              </p:txBody>
            </p:sp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ED5E366D-EE81-4796-A67A-A8904AA36F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240700"/>
                  <a:ext cx="4320000" cy="43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0779CE85-A766-4D97-93CC-C6DD2D533B73}"/>
                    </a:ext>
                  </a:extLst>
                </p:cNvPr>
                <p:cNvSpPr/>
                <p:nvPr/>
              </p:nvSpPr>
              <p:spPr>
                <a:xfrm>
                  <a:off x="7075665" y="1608795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endParaRPr lang="en-AU" b="1" dirty="0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5DCF99F8-B976-434C-808B-A45FCF834761}"/>
                    </a:ext>
                  </a:extLst>
                </p:cNvPr>
                <p:cNvCxnSpPr>
                  <a:cxnSpLocks/>
                  <a:stCxn id="248" idx="2"/>
                </p:cNvCxnSpPr>
                <p:nvPr/>
              </p:nvCxnSpPr>
              <p:spPr>
                <a:xfrm flipH="1">
                  <a:off x="5512158" y="4358300"/>
                  <a:ext cx="0" cy="1198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E8501237-B0C7-4CB8-939A-BE503C06221C}"/>
                    </a:ext>
                  </a:extLst>
                </p:cNvPr>
                <p:cNvCxnSpPr>
                  <a:cxnSpLocks/>
                  <a:stCxn id="248" idx="3"/>
                </p:cNvCxnSpPr>
                <p:nvPr/>
              </p:nvCxnSpPr>
              <p:spPr>
                <a:xfrm>
                  <a:off x="6717736" y="3159500"/>
                  <a:ext cx="1198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7CBEF2A-394F-46F3-A592-96BC65D45F4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/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SIC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681" b="-3636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/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MIC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607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46AB5A7-EDC5-437A-874A-E77E52CF6810}"/>
                </a:ext>
              </a:extLst>
            </p:cNvPr>
            <p:cNvSpPr txBox="1"/>
            <p:nvPr/>
          </p:nvSpPr>
          <p:spPr>
            <a:xfrm>
              <a:off x="2042834" y="2650722"/>
              <a:ext cx="66751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Architecture – Parallel/Serial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001F1FD-E05A-45BB-897C-0C641E21BB0C}"/>
                </a:ext>
              </a:extLst>
            </p:cNvPr>
            <p:cNvGrpSpPr/>
            <p:nvPr/>
          </p:nvGrpSpPr>
          <p:grpSpPr>
            <a:xfrm>
              <a:off x="-8061869" y="2581207"/>
              <a:ext cx="8047417" cy="3396403"/>
              <a:chOff x="-8061869" y="2581207"/>
              <a:chExt cx="8047417" cy="339640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A129DAE8-BAA5-4E76-99BD-B0769719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061869" y="2581207"/>
                <a:ext cx="8047417" cy="3036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/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/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65" r="-486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/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865" r="-540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/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1450B8F8-D61A-435C-95BA-5AA77128A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4177452" y="5227207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9B022773-3D81-49AF-BB1B-4FEC17E0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3545288" y="515325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29387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91458 0.009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2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1B56-1FB3-427F-8423-EB007628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58" y="1183602"/>
            <a:ext cx="8669263" cy="511498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669F6FF-CF6C-470A-9B0C-75EAC581F41D}"/>
              </a:ext>
            </a:extLst>
          </p:cNvPr>
          <p:cNvSpPr/>
          <p:nvPr/>
        </p:nvSpPr>
        <p:spPr>
          <a:xfrm>
            <a:off x="2325224" y="1217663"/>
            <a:ext cx="877500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Task:</a:t>
            </a:r>
          </a:p>
          <a:p>
            <a:br>
              <a:rPr lang="en-AU" sz="2300" dirty="0"/>
            </a:br>
            <a:r>
              <a:rPr lang="en-AU" sz="2300" dirty="0"/>
              <a:t>- View two item-sets (Red &amp; Blue)</a:t>
            </a:r>
            <a:br>
              <a:rPr lang="en-AU" sz="2300" dirty="0"/>
            </a:br>
            <a:br>
              <a:rPr lang="en-AU" sz="2300" dirty="0"/>
            </a:br>
            <a:r>
              <a:rPr lang="en-AU" sz="2300" dirty="0"/>
              <a:t>- Decide if either item-set </a:t>
            </a:r>
            <a:br>
              <a:rPr lang="en-AU" sz="2300" dirty="0"/>
            </a:br>
            <a:r>
              <a:rPr lang="en-AU" sz="2300" dirty="0"/>
              <a:t>   contains less than 20 discs?</a:t>
            </a:r>
          </a:p>
          <a:p>
            <a:endParaRPr lang="en-AU" sz="2300" dirty="0"/>
          </a:p>
          <a:p>
            <a:endParaRPr lang="en-AU" sz="2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B2603-36FF-49E8-91EF-955C6A1F47FB}"/>
              </a:ext>
            </a:extLst>
          </p:cNvPr>
          <p:cNvSpPr/>
          <p:nvPr/>
        </p:nvSpPr>
        <p:spPr>
          <a:xfrm>
            <a:off x="2325224" y="3741095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Target – Sets Less Than 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D5B47-28B3-4BE7-B604-C60FF978221F}"/>
              </a:ext>
            </a:extLst>
          </p:cNvPr>
          <p:cNvSpPr/>
          <p:nvPr/>
        </p:nvSpPr>
        <p:spPr>
          <a:xfrm>
            <a:off x="2325224" y="4285427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Salience – Numerical Distance effect (NDE)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4404B-655B-44E6-9E30-1D60F7645DED}"/>
              </a:ext>
            </a:extLst>
          </p:cNvPr>
          <p:cNvSpPr/>
          <p:nvPr/>
        </p:nvSpPr>
        <p:spPr>
          <a:xfrm>
            <a:off x="2764258" y="4829759"/>
            <a:ext cx="8335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dirty="0"/>
              <a:t>- NDE – Closer-item sets are slower/harder to respond to, than item-</a:t>
            </a:r>
          </a:p>
          <a:p>
            <a:r>
              <a:rPr lang="en-AU" sz="2300" dirty="0"/>
              <a:t>   sets further apart</a:t>
            </a:r>
          </a:p>
          <a:p>
            <a:r>
              <a:rPr lang="en-AU" sz="2300" dirty="0"/>
              <a:t>     e.g., 14 vs 20 – hard (Low Salience)</a:t>
            </a:r>
            <a:br>
              <a:rPr lang="en-AU" sz="2300" dirty="0"/>
            </a:br>
            <a:r>
              <a:rPr lang="en-AU" sz="2300" dirty="0"/>
              <a:t>     e.g., 10 vs 20 – easy (High Salience)</a:t>
            </a:r>
          </a:p>
        </p:txBody>
      </p:sp>
    </p:spTree>
    <p:extLst>
      <p:ext uri="{BB962C8B-B14F-4D97-AF65-F5344CB8AC3E}">
        <p14:creationId xmlns:p14="http://schemas.microsoft.com/office/powerpoint/2010/main" val="221184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4037 -0.2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1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EED944-AE01-4893-9889-B72E91CDDA3D}"/>
              </a:ext>
            </a:extLst>
          </p:cNvPr>
          <p:cNvGrpSpPr/>
          <p:nvPr/>
        </p:nvGrpSpPr>
        <p:grpSpPr>
          <a:xfrm>
            <a:off x="-7049311" y="874642"/>
            <a:ext cx="18313660" cy="6009446"/>
            <a:chOff x="-7049311" y="874642"/>
            <a:chExt cx="18313660" cy="600944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669F6FF-CF6C-470A-9B0C-75EAC581F41D}"/>
                </a:ext>
              </a:extLst>
            </p:cNvPr>
            <p:cNvSpPr/>
            <p:nvPr/>
          </p:nvSpPr>
          <p:spPr>
            <a:xfrm>
              <a:off x="2325224" y="1217663"/>
              <a:ext cx="8775002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/>
                <a:t>Task:</a:t>
              </a:r>
            </a:p>
            <a:p>
              <a:br>
                <a:rPr lang="en-AU" sz="2300" dirty="0"/>
              </a:br>
              <a:r>
                <a:rPr lang="en-AU" sz="2300" dirty="0"/>
                <a:t>- View two item-sets (Red &amp; Blue)</a:t>
              </a:r>
              <a:br>
                <a:rPr lang="en-AU" sz="2300" dirty="0"/>
              </a:br>
              <a:br>
                <a:rPr lang="en-AU" sz="2300" dirty="0"/>
              </a:br>
              <a:r>
                <a:rPr lang="en-AU" sz="2300" dirty="0"/>
                <a:t>- Decide if either item-set </a:t>
              </a:r>
              <a:br>
                <a:rPr lang="en-AU" sz="2300" dirty="0"/>
              </a:br>
              <a:r>
                <a:rPr lang="en-AU" sz="2300" dirty="0"/>
                <a:t>   contains less than 20 discs?</a:t>
              </a:r>
            </a:p>
            <a:p>
              <a:endParaRPr lang="en-AU" sz="2300" dirty="0"/>
            </a:p>
            <a:p>
              <a:endParaRPr lang="en-AU" sz="23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B2603-36FF-49E8-91EF-955C6A1F47FB}"/>
                </a:ext>
              </a:extLst>
            </p:cNvPr>
            <p:cNvSpPr/>
            <p:nvPr/>
          </p:nvSpPr>
          <p:spPr>
            <a:xfrm>
              <a:off x="2325224" y="3741095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Target – Sets Less Than 20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1D5B47-28B3-4BE7-B604-C60FF978221F}"/>
                </a:ext>
              </a:extLst>
            </p:cNvPr>
            <p:cNvSpPr/>
            <p:nvPr/>
          </p:nvSpPr>
          <p:spPr>
            <a:xfrm>
              <a:off x="2325224" y="4285427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Salience – Numerical Distance effect (NDE)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44404B-655B-44E6-9E30-1D60F7645DED}"/>
                </a:ext>
              </a:extLst>
            </p:cNvPr>
            <p:cNvSpPr/>
            <p:nvPr/>
          </p:nvSpPr>
          <p:spPr>
            <a:xfrm>
              <a:off x="2764258" y="4829759"/>
              <a:ext cx="833596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dirty="0"/>
                <a:t>- NDE – Closer-item sets are slower/harder to respond to, than item-</a:t>
              </a:r>
            </a:p>
            <a:p>
              <a:r>
                <a:rPr lang="en-AU" sz="2300" dirty="0"/>
                <a:t>   sets further apart</a:t>
              </a:r>
            </a:p>
            <a:p>
              <a:r>
                <a:rPr lang="en-AU" sz="2300" dirty="0"/>
                <a:t>     e.g., 14 vs 20 – hard (Low Salience)</a:t>
              </a:r>
              <a:br>
                <a:rPr lang="en-AU" sz="2300" dirty="0"/>
              </a:br>
              <a:r>
                <a:rPr lang="en-AU" sz="2300" dirty="0"/>
                <a:t>     e.g., 10 vs 20 – easy (High Salience)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29DD8E-D708-4C82-AFBA-B976AEAA6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297" t="12736" r="7608" b="48819"/>
            <a:stretch/>
          </p:blipFill>
          <p:spPr>
            <a:xfrm>
              <a:off x="8570563" y="874642"/>
              <a:ext cx="2693786" cy="263532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F36740-2A19-4B70-BD49-8C406CE28D43}"/>
                </a:ext>
              </a:extLst>
            </p:cNvPr>
            <p:cNvGrpSpPr/>
            <p:nvPr/>
          </p:nvGrpSpPr>
          <p:grpSpPr>
            <a:xfrm>
              <a:off x="-7049311" y="1044377"/>
              <a:ext cx="9124854" cy="5839711"/>
              <a:chOff x="528915" y="162745"/>
              <a:chExt cx="9124854" cy="583971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7DDA1E2-A1C0-4899-B4A8-DC91F557C712}"/>
                  </a:ext>
                </a:extLst>
              </p:cNvPr>
              <p:cNvGrpSpPr/>
              <p:nvPr/>
            </p:nvGrpSpPr>
            <p:grpSpPr>
              <a:xfrm>
                <a:off x="528915" y="162745"/>
                <a:ext cx="6124636" cy="5788266"/>
                <a:chOff x="3286064" y="212484"/>
                <a:chExt cx="6124636" cy="5788266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B49C51E-B305-43FF-8940-93CAF58EE646}"/>
                    </a:ext>
                  </a:extLst>
                </p:cNvPr>
                <p:cNvSpPr/>
                <p:nvPr/>
              </p:nvSpPr>
              <p:spPr>
                <a:xfrm>
                  <a:off x="3286064" y="212484"/>
                  <a:ext cx="6124636" cy="5788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B41BBE9-2474-4C64-8F5D-9AE869EF889D}"/>
                    </a:ext>
                  </a:extLst>
                </p:cNvPr>
                <p:cNvGrpSpPr/>
                <p:nvPr/>
              </p:nvGrpSpPr>
              <p:grpSpPr>
                <a:xfrm>
                  <a:off x="3394353" y="227534"/>
                  <a:ext cx="5822012" cy="5607209"/>
                  <a:chOff x="3527703" y="75134"/>
                  <a:chExt cx="5822012" cy="5607209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CC3E7DC-8653-44DF-9A72-ED87253107B3}"/>
                      </a:ext>
                    </a:extLst>
                  </p:cNvPr>
                  <p:cNvSpPr/>
                  <p:nvPr/>
                </p:nvSpPr>
                <p:spPr>
                  <a:xfrm>
                    <a:off x="4493623" y="912140"/>
                    <a:ext cx="4807132" cy="47702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58CA896-1C3C-4231-9DCC-77601A8E96F1}"/>
                      </a:ext>
                    </a:extLst>
                  </p:cNvPr>
                  <p:cNvCxnSpPr>
                    <a:stCxn id="61" idx="0"/>
                    <a:endCxn id="61" idx="2"/>
                  </p:cNvCxnSpPr>
                  <p:nvPr/>
                </p:nvCxnSpPr>
                <p:spPr>
                  <a:xfrm>
                    <a:off x="6897189" y="912140"/>
                    <a:ext cx="0" cy="4770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EF5689AA-8CB3-4641-90EF-065A55AC299D}"/>
                      </a:ext>
                    </a:extLst>
                  </p:cNvPr>
                  <p:cNvCxnSpPr/>
                  <p:nvPr/>
                </p:nvCxnSpPr>
                <p:spPr>
                  <a:xfrm>
                    <a:off x="4493623" y="3292549"/>
                    <a:ext cx="48560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67B8CFC-7148-4A0F-96B8-A2991108FA96}"/>
                      </a:ext>
                    </a:extLst>
                  </p:cNvPr>
                  <p:cNvSpPr txBox="1"/>
                  <p:nvPr/>
                </p:nvSpPr>
                <p:spPr>
                  <a:xfrm>
                    <a:off x="5311607" y="13034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EB77D0A-AEAB-419B-8671-0D2724639E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932" y="128549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ADB2F24-0780-4B6A-8B0D-E9856262FC34}"/>
                      </a:ext>
                    </a:extLst>
                  </p:cNvPr>
                  <p:cNvSpPr txBox="1"/>
                  <p:nvPr/>
                </p:nvSpPr>
                <p:spPr>
                  <a:xfrm>
                    <a:off x="7717045" y="131153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A209547-3ADD-4FCE-BF14-EB04F6E4EFF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3370" y="129353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CB512F3-148D-4593-83FB-EF2E416F583D}"/>
                      </a:ext>
                    </a:extLst>
                  </p:cNvPr>
                  <p:cNvSpPr txBox="1"/>
                  <p:nvPr/>
                </p:nvSpPr>
                <p:spPr>
                  <a:xfrm>
                    <a:off x="5330048" y="370480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C496849-9648-41E7-9704-460AE904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373" y="368680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2CB9384-3EBD-42F1-941A-9E085C91EB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35486" y="371284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C72DA5-978E-433F-AF2C-EFE8AC7976C1}"/>
                      </a:ext>
                    </a:extLst>
                  </p:cNvPr>
                  <p:cNvSpPr txBox="1"/>
                  <p:nvPr/>
                </p:nvSpPr>
                <p:spPr>
                  <a:xfrm>
                    <a:off x="8551811" y="369484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F68E108-085B-4BD4-9F36-55220EB792E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92069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7E903DB-9B0F-4E0B-A863-BFCDF1C5833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4595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FDCD7D55-8FED-452F-88FE-E46B8C5B0BA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88611" y="419296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FA0BF3A-0283-413A-983B-8B48C2D3B29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1137" y="504712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1FEFCFBB-E7CB-4593-A73E-E0B13064F3B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85274" y="4213959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4475F5A-91E6-474E-B2AC-09D56CF6499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7800" y="5068119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A16EC5C-3F11-4503-9792-4961B34D32A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6620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B5242F8-151C-45D2-9E28-705E40EBBE1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29146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ADE798-27BC-4F2A-AE57-4347A2D2C97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699" y="9269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1D8DF4B-8572-430C-B961-724E9548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7703699" y="92629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3FA20FB-1426-4D8D-A3A5-9B84E0EA7ED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5299" y="219089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9CFF764-AE9F-420A-A5A7-7388AA616D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4441" y="45773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8C1BAC2-2BE3-4EA6-8D34-5C9E291BD3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21905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4122354-DCD5-4074-899E-0966D7EA062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457832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2595809-8F44-4A6B-8680-C4B59B2D715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096" y="3343540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F4D4A779-AD60-426A-B034-3C49C12C4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2465" y="33425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DA353AB-3EF1-4236-B0B7-DB7B0A1FE378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377" y="389416"/>
                    <a:ext cx="924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87CB9A1-6AE7-4AFF-A0E6-74E656DFC4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680" y="40323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C178D4FC-2960-4B86-9985-0909425736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57982" y="2154488"/>
                    <a:ext cx="9508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323D307-698A-4471-B953-1EE33EC1A05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94808" y="436375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BDE1C1C-C493-44F0-B359-755EFF7C4E0E}"/>
                      </a:ext>
                    </a:extLst>
                  </p:cNvPr>
                  <p:cNvSpPr txBox="1"/>
                  <p:nvPr/>
                </p:nvSpPr>
                <p:spPr>
                  <a:xfrm>
                    <a:off x="6433670" y="75134"/>
                    <a:ext cx="12856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Red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365C649-9F3D-4161-91A6-17793C8D466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43917" y="3107883"/>
                    <a:ext cx="13369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Blue</a:t>
                    </a:r>
                  </a:p>
                </p:txBody>
              </p:sp>
            </p:grp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489CE6-A6EE-4AFF-A2E8-554B1D7A9F5F}"/>
                  </a:ext>
                </a:extLst>
              </p:cNvPr>
              <p:cNvSpPr/>
              <p:nvPr/>
            </p:nvSpPr>
            <p:spPr>
              <a:xfrm>
                <a:off x="2359377" y="179048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25B87F-11C3-4A8C-8604-2F23B50FF65E}"/>
                  </a:ext>
                </a:extLst>
              </p:cNvPr>
              <p:cNvSpPr/>
              <p:nvPr/>
            </p:nvSpPr>
            <p:spPr>
              <a:xfrm>
                <a:off x="3160233" y="179371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6A1319-2DEF-404A-BAAF-CAED22C18457}"/>
                  </a:ext>
                </a:extLst>
              </p:cNvPr>
              <p:cNvSpPr/>
              <p:nvPr/>
            </p:nvSpPr>
            <p:spPr>
              <a:xfrm>
                <a:off x="3166262" y="260734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79B50F-C79A-475D-ABA3-AAB9A70C5031}"/>
                  </a:ext>
                </a:extLst>
              </p:cNvPr>
              <p:cNvSpPr/>
              <p:nvPr/>
            </p:nvSpPr>
            <p:spPr>
              <a:xfrm>
                <a:off x="2358071" y="260375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1F60BD-1292-4D93-8EE2-68F22BD70D2B}"/>
                  </a:ext>
                </a:extLst>
              </p:cNvPr>
              <p:cNvSpPr/>
              <p:nvPr/>
            </p:nvSpPr>
            <p:spPr>
              <a:xfrm>
                <a:off x="4762611" y="178245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396DAD-D8D9-4E03-8A8E-03AA758A1182}"/>
                  </a:ext>
                </a:extLst>
              </p:cNvPr>
              <p:cNvSpPr/>
              <p:nvPr/>
            </p:nvSpPr>
            <p:spPr>
              <a:xfrm>
                <a:off x="5563467" y="178569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84F14D-C1AE-4A19-8E30-A2394ECA45B1}"/>
                  </a:ext>
                </a:extLst>
              </p:cNvPr>
              <p:cNvSpPr/>
              <p:nvPr/>
            </p:nvSpPr>
            <p:spPr>
              <a:xfrm>
                <a:off x="5569496" y="259932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2C989A5-4D9D-487A-9B21-02B9B4FE1352}"/>
                  </a:ext>
                </a:extLst>
              </p:cNvPr>
              <p:cNvSpPr/>
              <p:nvPr/>
            </p:nvSpPr>
            <p:spPr>
              <a:xfrm>
                <a:off x="4761305" y="2595731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1464FB-3D89-4B94-885F-35146215E739}"/>
                  </a:ext>
                </a:extLst>
              </p:cNvPr>
              <p:cNvSpPr/>
              <p:nvPr/>
            </p:nvSpPr>
            <p:spPr>
              <a:xfrm>
                <a:off x="2363838" y="416644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EB1F36-8E5D-4F36-8202-4669772E35DB}"/>
                  </a:ext>
                </a:extLst>
              </p:cNvPr>
              <p:cNvSpPr/>
              <p:nvPr/>
            </p:nvSpPr>
            <p:spPr>
              <a:xfrm>
                <a:off x="3164694" y="416967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21AF8A-926D-4FD5-A743-9D651B01B7B5}"/>
                  </a:ext>
                </a:extLst>
              </p:cNvPr>
              <p:cNvSpPr/>
              <p:nvPr/>
            </p:nvSpPr>
            <p:spPr>
              <a:xfrm>
                <a:off x="3170723" y="498331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690F81-A81F-478B-B094-97224E2634F3}"/>
                  </a:ext>
                </a:extLst>
              </p:cNvPr>
              <p:cNvSpPr/>
              <p:nvPr/>
            </p:nvSpPr>
            <p:spPr>
              <a:xfrm>
                <a:off x="2362532" y="497971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E4F5EE-2A84-4E6C-9988-92794A8B5515}"/>
                  </a:ext>
                </a:extLst>
              </p:cNvPr>
              <p:cNvSpPr/>
              <p:nvPr/>
            </p:nvSpPr>
            <p:spPr>
              <a:xfrm>
                <a:off x="4763193" y="418160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925F9D-3E90-4B5B-9C1A-CDB5B614CE2B}"/>
                  </a:ext>
                </a:extLst>
              </p:cNvPr>
              <p:cNvSpPr/>
              <p:nvPr/>
            </p:nvSpPr>
            <p:spPr>
              <a:xfrm>
                <a:off x="5564049" y="418483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ECB3E7-ABA6-4B5D-B834-645285ED21EA}"/>
                  </a:ext>
                </a:extLst>
              </p:cNvPr>
              <p:cNvSpPr/>
              <p:nvPr/>
            </p:nvSpPr>
            <p:spPr>
              <a:xfrm>
                <a:off x="5570078" y="499847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7EFA04-5373-4033-AFEA-4949B316DD1A}"/>
                  </a:ext>
                </a:extLst>
              </p:cNvPr>
              <p:cNvSpPr/>
              <p:nvPr/>
            </p:nvSpPr>
            <p:spPr>
              <a:xfrm>
                <a:off x="4761887" y="499488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B85AA4-8299-4DA4-B4A7-158013415D08}"/>
                  </a:ext>
                </a:extLst>
              </p:cNvPr>
              <p:cNvSpPr/>
              <p:nvPr/>
            </p:nvSpPr>
            <p:spPr>
              <a:xfrm>
                <a:off x="6735533" y="1014801"/>
                <a:ext cx="2406537" cy="47702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BAEB517-6E12-4418-8BB0-ED23629B0696}"/>
                  </a:ext>
                </a:extLst>
              </p:cNvPr>
              <p:cNvSpPr/>
              <p:nvPr/>
            </p:nvSpPr>
            <p:spPr>
              <a:xfrm>
                <a:off x="7248538" y="177548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9799F4-9BF3-48F8-829F-8770C3515210}"/>
                  </a:ext>
                </a:extLst>
              </p:cNvPr>
              <p:cNvSpPr/>
              <p:nvPr/>
            </p:nvSpPr>
            <p:spPr>
              <a:xfrm>
                <a:off x="8049394" y="177871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3D48EA-C7F4-433A-B6DC-52754141E243}"/>
                  </a:ext>
                </a:extLst>
              </p:cNvPr>
              <p:cNvSpPr/>
              <p:nvPr/>
            </p:nvSpPr>
            <p:spPr>
              <a:xfrm>
                <a:off x="8055423" y="259234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B20333-587D-4F48-A12D-31A221BFF776}"/>
                  </a:ext>
                </a:extLst>
              </p:cNvPr>
              <p:cNvSpPr/>
              <p:nvPr/>
            </p:nvSpPr>
            <p:spPr>
              <a:xfrm>
                <a:off x="7247232" y="258875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55E8FEF-36EB-4C4D-A487-9C1E214D49C6}"/>
                  </a:ext>
                </a:extLst>
              </p:cNvPr>
              <p:cNvSpPr/>
              <p:nvPr/>
            </p:nvSpPr>
            <p:spPr>
              <a:xfrm>
                <a:off x="7249120" y="417463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DBB034C-CF9B-480A-B7F2-6E37E9D9ED5F}"/>
                  </a:ext>
                </a:extLst>
              </p:cNvPr>
              <p:cNvSpPr/>
              <p:nvPr/>
            </p:nvSpPr>
            <p:spPr>
              <a:xfrm>
                <a:off x="8049976" y="417786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3647A7-6E92-4078-95AF-D81E0760816D}"/>
                  </a:ext>
                </a:extLst>
              </p:cNvPr>
              <p:cNvSpPr/>
              <p:nvPr/>
            </p:nvSpPr>
            <p:spPr>
              <a:xfrm>
                <a:off x="8056005" y="499149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E7CD55-1551-437A-AD89-8C620397D556}"/>
                  </a:ext>
                </a:extLst>
              </p:cNvPr>
              <p:cNvSpPr/>
              <p:nvPr/>
            </p:nvSpPr>
            <p:spPr>
              <a:xfrm>
                <a:off x="7247814" y="498790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DDCE6D-9CAD-43E0-84C6-2CD92899C46F}"/>
                  </a:ext>
                </a:extLst>
              </p:cNvPr>
              <p:cNvSpPr txBox="1"/>
              <p:nvPr/>
            </p:nvSpPr>
            <p:spPr>
              <a:xfrm>
                <a:off x="7278824" y="1040402"/>
                <a:ext cx="148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D50749-1560-4B2D-8796-26D1C0FEC1F5}"/>
                  </a:ext>
                </a:extLst>
              </p:cNvPr>
              <p:cNvSpPr txBox="1"/>
              <p:nvPr/>
            </p:nvSpPr>
            <p:spPr>
              <a:xfrm>
                <a:off x="7363841" y="1396197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FE17F3-5B58-4C06-9B08-97DAA26145AA}"/>
                  </a:ext>
                </a:extLst>
              </p:cNvPr>
              <p:cNvSpPr txBox="1"/>
              <p:nvPr/>
            </p:nvSpPr>
            <p:spPr>
              <a:xfrm>
                <a:off x="8069257" y="1396197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6EC2BA-9D2D-4DA3-A941-9CF09E4E23A5}"/>
                  </a:ext>
                </a:extLst>
              </p:cNvPr>
              <p:cNvSpPr txBox="1"/>
              <p:nvPr/>
            </p:nvSpPr>
            <p:spPr>
              <a:xfrm rot="16200000">
                <a:off x="6687960" y="191337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A9C91B-E1FE-4BCA-A2BB-D255DC4BD723}"/>
                  </a:ext>
                </a:extLst>
              </p:cNvPr>
              <p:cNvSpPr txBox="1"/>
              <p:nvPr/>
            </p:nvSpPr>
            <p:spPr>
              <a:xfrm rot="16200000">
                <a:off x="6710486" y="276753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25E665-5BFC-4687-89D7-8E48F90EE66C}"/>
                  </a:ext>
                </a:extLst>
              </p:cNvPr>
              <p:cNvSpPr txBox="1"/>
              <p:nvPr/>
            </p:nvSpPr>
            <p:spPr>
              <a:xfrm rot="16200000">
                <a:off x="6694297" y="430401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8E21C2-C03D-45D1-B732-96888C3C87DE}"/>
                  </a:ext>
                </a:extLst>
              </p:cNvPr>
              <p:cNvSpPr txBox="1"/>
              <p:nvPr/>
            </p:nvSpPr>
            <p:spPr>
              <a:xfrm rot="16200000">
                <a:off x="6716823" y="515817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C9CDB9-7C70-4683-A71E-54409A68E448}"/>
                  </a:ext>
                </a:extLst>
              </p:cNvPr>
              <p:cNvSpPr txBox="1"/>
              <p:nvPr/>
            </p:nvSpPr>
            <p:spPr>
              <a:xfrm>
                <a:off x="7075594" y="3485312"/>
                <a:ext cx="1858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Distractor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3042EB-36AA-439F-A6E3-EC0334FC48AA}"/>
                  </a:ext>
                </a:extLst>
              </p:cNvPr>
              <p:cNvSpPr txBox="1"/>
              <p:nvPr/>
            </p:nvSpPr>
            <p:spPr>
              <a:xfrm>
                <a:off x="7363841" y="38151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F7ABE9-EA71-41A4-83F2-A53FBC992C01}"/>
                  </a:ext>
                </a:extLst>
              </p:cNvPr>
              <p:cNvSpPr txBox="1"/>
              <p:nvPr/>
            </p:nvSpPr>
            <p:spPr>
              <a:xfrm>
                <a:off x="8069257" y="381517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4BBFEF-2260-4A4E-8439-F4CF78202A4F}"/>
                  </a:ext>
                </a:extLst>
              </p:cNvPr>
              <p:cNvSpPr txBox="1"/>
              <p:nvPr/>
            </p:nvSpPr>
            <p:spPr>
              <a:xfrm>
                <a:off x="1615833" y="101475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9BB32-C584-46C4-8DD0-1FAC42892DFE}"/>
                  </a:ext>
                </a:extLst>
              </p:cNvPr>
              <p:cNvSpPr txBox="1"/>
              <p:nvPr/>
            </p:nvSpPr>
            <p:spPr>
              <a:xfrm>
                <a:off x="4013956" y="1014087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EC1986-664A-4703-9B98-95C2A45282FB}"/>
                  </a:ext>
                </a:extLst>
              </p:cNvPr>
              <p:cNvSpPr txBox="1"/>
              <p:nvPr/>
            </p:nvSpPr>
            <p:spPr>
              <a:xfrm>
                <a:off x="1601990" y="3401113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039B14-B2FD-4BB0-9702-446D8929DA32}"/>
                  </a:ext>
                </a:extLst>
              </p:cNvPr>
              <p:cNvSpPr txBox="1"/>
              <p:nvPr/>
            </p:nvSpPr>
            <p:spPr>
              <a:xfrm>
                <a:off x="4012631" y="34011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Dd.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529CDEC-BF67-4942-803F-9CE2B1541145}"/>
                  </a:ext>
                </a:extLst>
              </p:cNvPr>
              <p:cNvSpPr/>
              <p:nvPr/>
            </p:nvSpPr>
            <p:spPr>
              <a:xfrm>
                <a:off x="9170803" y="177795"/>
                <a:ext cx="482966" cy="58246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</p:spTree>
    <p:extLst>
      <p:ext uri="{BB962C8B-B14F-4D97-AF65-F5344CB8AC3E}">
        <p14:creationId xmlns:p14="http://schemas.microsoft.com/office/powerpoint/2010/main" val="216331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81627 -0.01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7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53D0-CE8D-4FA8-8293-83E03005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E10574-D78E-49AF-A57D-1AD78F656D61}"/>
              </a:ext>
            </a:extLst>
          </p:cNvPr>
          <p:cNvSpPr/>
          <p:nvPr/>
        </p:nvSpPr>
        <p:spPr>
          <a:xfrm>
            <a:off x="3981450" y="1752600"/>
            <a:ext cx="2362200" cy="2362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7191790-1E29-45AC-A4B8-558D43BB2546}"/>
              </a:ext>
            </a:extLst>
          </p:cNvPr>
          <p:cNvSpPr/>
          <p:nvPr/>
        </p:nvSpPr>
        <p:spPr>
          <a:xfrm>
            <a:off x="9100582" y="1752600"/>
            <a:ext cx="2362200" cy="24955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184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Item-Set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61D71-4074-4F20-A12A-7F5AFD8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80" y="289569"/>
            <a:ext cx="7409921" cy="664453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CA09237-4BF7-4C4C-A4C0-2C5680CC64F7}"/>
              </a:ext>
            </a:extLst>
          </p:cNvPr>
          <p:cNvSpPr/>
          <p:nvPr/>
        </p:nvSpPr>
        <p:spPr>
          <a:xfrm>
            <a:off x="180374" y="2643409"/>
            <a:ext cx="11208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Design</a:t>
            </a:r>
          </a:p>
        </p:txBody>
      </p:sp>
    </p:spTree>
    <p:extLst>
      <p:ext uri="{BB962C8B-B14F-4D97-AF65-F5344CB8AC3E}">
        <p14:creationId xmlns:p14="http://schemas.microsoft.com/office/powerpoint/2010/main" val="7257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Example Result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CA09237-4BF7-4C4C-A4C0-2C5680CC64F7}"/>
              </a:ext>
            </a:extLst>
          </p:cNvPr>
          <p:cNvSpPr/>
          <p:nvPr/>
        </p:nvSpPr>
        <p:spPr>
          <a:xfrm>
            <a:off x="180374" y="2643409"/>
            <a:ext cx="11208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Design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EC4A14-B241-4C17-97CD-12FABDCFF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6" y="1442088"/>
            <a:ext cx="9746394" cy="487397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3E14E8E-67B6-4EFD-A6D8-2217762B16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78" r="24508"/>
          <a:stretch/>
        </p:blipFill>
        <p:spPr>
          <a:xfrm>
            <a:off x="10206038" y="2643409"/>
            <a:ext cx="1972710" cy="3036071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C0A30D9-FC4A-401D-A80A-50DF35AD2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911" y="-377010"/>
            <a:ext cx="2548349" cy="1944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043C20-51AC-451F-8709-4F8F4F5C7790}"/>
              </a:ext>
            </a:extLst>
          </p:cNvPr>
          <p:cNvSpPr txBox="1"/>
          <p:nvPr/>
        </p:nvSpPr>
        <p:spPr>
          <a:xfrm>
            <a:off x="5402305" y="5246635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 = 123</a:t>
            </a:r>
          </a:p>
        </p:txBody>
      </p:sp>
    </p:spTree>
    <p:extLst>
      <p:ext uri="{BB962C8B-B14F-4D97-AF65-F5344CB8AC3E}">
        <p14:creationId xmlns:p14="http://schemas.microsoft.com/office/powerpoint/2010/main" val="303413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950EE2D-8DDC-4736-9505-714B771D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 b="7671"/>
          <a:stretch/>
        </p:blipFill>
        <p:spPr bwMode="auto">
          <a:xfrm>
            <a:off x="2075543" y="1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3ACD6578-5290-4E21-A2BB-EE9AEAC7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/>
          <a:stretch/>
        </p:blipFill>
        <p:spPr bwMode="auto">
          <a:xfrm>
            <a:off x="2075543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Related image">
            <a:extLst>
              <a:ext uri="{FF2B5EF4-FFF2-40B4-BE49-F238E27FC236}">
                <a16:creationId xmlns:a16="http://schemas.microsoft.com/office/drawing/2014/main" id="{94342785-33DF-4538-8F30-83E35E8F8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2" b="7671"/>
          <a:stretch/>
        </p:blipFill>
        <p:spPr bwMode="auto">
          <a:xfrm>
            <a:off x="2075542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2A9348-409B-4B08-B9AA-D78549D6A8C7}"/>
              </a:ext>
            </a:extLst>
          </p:cNvPr>
          <p:cNvSpPr/>
          <p:nvPr/>
        </p:nvSpPr>
        <p:spPr>
          <a:xfrm>
            <a:off x="212740" y="1649982"/>
            <a:ext cx="1847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Enumeration</a:t>
            </a:r>
          </a:p>
        </p:txBody>
      </p:sp>
    </p:spTree>
    <p:extLst>
      <p:ext uri="{BB962C8B-B14F-4D97-AF65-F5344CB8AC3E}">
        <p14:creationId xmlns:p14="http://schemas.microsoft.com/office/powerpoint/2010/main" val="317497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4615" y="3611837"/>
            <a:ext cx="17867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Architecture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Processing Architecture</a:t>
            </a:r>
          </a:p>
        </p:txBody>
      </p:sp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BACE7-EE69-4315-83F9-004186F14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58" y="1336931"/>
            <a:ext cx="9849802" cy="4925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3F972-460B-4959-BE32-465C0B12F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911" y="-377010"/>
            <a:ext cx="2548349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4615" y="3611837"/>
            <a:ext cx="13324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Capacity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3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0D180404-E0FE-4B6D-969F-FE7B9D255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7" y="1484086"/>
            <a:ext cx="10246652" cy="512413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70E21FF-919B-4731-B473-A45091EF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639" y="-410459"/>
            <a:ext cx="2597121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0374" y="2643409"/>
            <a:ext cx="7377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SFT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BACF1EA-B4B3-4744-9CE2-7AB16E8514E6}"/>
              </a:ext>
            </a:extLst>
          </p:cNvPr>
          <p:cNvGrpSpPr/>
          <p:nvPr/>
        </p:nvGrpSpPr>
        <p:grpSpPr>
          <a:xfrm>
            <a:off x="0" y="1673"/>
            <a:ext cx="12192000" cy="6854653"/>
            <a:chOff x="0" y="1673"/>
            <a:chExt cx="12192000" cy="68546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DD53D0-CE8D-4FA8-8293-83E03005F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73"/>
              <a:ext cx="12192000" cy="68546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E10574-D78E-49AF-A57D-1AD78F656D61}"/>
                </a:ext>
              </a:extLst>
            </p:cNvPr>
            <p:cNvSpPr/>
            <p:nvPr/>
          </p:nvSpPr>
          <p:spPr>
            <a:xfrm>
              <a:off x="4019550" y="4133850"/>
              <a:ext cx="2362200" cy="236220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6F43F2-241C-4BC7-A572-A4B235A8B02B}"/>
                </a:ext>
              </a:extLst>
            </p:cNvPr>
            <p:cNvSpPr/>
            <p:nvPr/>
          </p:nvSpPr>
          <p:spPr>
            <a:xfrm>
              <a:off x="6400800" y="1769976"/>
              <a:ext cx="2362200" cy="236220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517038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4615" y="3611837"/>
            <a:ext cx="13324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Capacity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Even More Workload Capacity</a:t>
            </a:r>
          </a:p>
        </p:txBody>
      </p:sp>
      <p:pic>
        <p:nvPicPr>
          <p:cNvPr id="9" name="Picture 8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ADDFFE2D-9F13-46E9-9175-ADF5098EC1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9" r="21480" b="29334"/>
          <a:stretch/>
        </p:blipFill>
        <p:spPr>
          <a:xfrm>
            <a:off x="2260158" y="3014024"/>
            <a:ext cx="9573127" cy="2948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167768-8975-4637-8FB6-F367D001E0F7}"/>
                  </a:ext>
                </a:extLst>
              </p:cNvPr>
              <p:cNvSpPr txBox="1"/>
              <p:nvPr/>
            </p:nvSpPr>
            <p:spPr>
              <a:xfrm>
                <a:off x="2183958" y="1415695"/>
                <a:ext cx="9984272" cy="704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AU" sz="2200" b="0" i="0" baseline="-25000" smtClean="0">
                          <a:latin typeface="Cambria Math" panose="02040503050406030204" pitchFamily="18" charset="0"/>
                        </a:rPr>
                        <m:t>diff</m:t>
                      </m:r>
                      <m:d>
                        <m:dPr>
                          <m:ctrlP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𝐷𝑜𝑢𝑏𝑙𝑒𝐴𝐵</m:t>
                          </m:r>
                        </m:num>
                        <m:den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𝐷𝑖𝑠𝑡𝑟𝑎𝑐𝑡𝑜𝑟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𝐷𝑖𝑠𝑡𝑟𝑎𝑐𝑡𝑜𝑟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AU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i="1" baseline="-25000">
                              <a:latin typeface="Cambria Math" panose="02040503050406030204" pitchFamily="18" charset="0"/>
                            </a:rPr>
                            <m:t>𝐷𝑜𝑢𝑏𝑙𝑒𝐴𝐵</m:t>
                          </m:r>
                        </m:num>
                        <m:den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i="1" baseline="-25000">
                              <a:latin typeface="Cambria Math" panose="02040503050406030204" pitchFamily="18" charset="0"/>
                            </a:rPr>
                            <m:t>𝐷𝑖𝑠𝑡𝑟𝑎𝑐𝑡𝑜𝑟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i="1" baseline="-25000">
                              <a:latin typeface="Cambria Math" panose="02040503050406030204" pitchFamily="18" charset="0"/>
                            </a:rPr>
                            <m:t>𝐷𝑖𝑠𝑡𝑟𝑎𝑐𝑡𝑜𝑟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AU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167768-8975-4637-8FB6-F367D001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958" y="1415695"/>
                <a:ext cx="9984272" cy="704937"/>
              </a:xfrm>
              <a:prstGeom prst="rect">
                <a:avLst/>
              </a:prstGeom>
              <a:blipFill>
                <a:blip r:embed="rId4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161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184615" y="3611837"/>
            <a:ext cx="13324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Capacity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81E04D-B59B-4134-ABF2-E6C00ED3F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3" y="1669048"/>
            <a:ext cx="10486737" cy="5093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EB35F-047F-411C-B3BC-C338CD801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41" y="-320089"/>
            <a:ext cx="240203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5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Result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8798" y="1025772"/>
            <a:ext cx="877500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0070C0"/>
                </a:solidFill>
              </a:rPr>
              <a:t>Architecture</a:t>
            </a:r>
          </a:p>
          <a:p>
            <a:r>
              <a:rPr lang="en-AU" sz="2800" dirty="0"/>
              <a:t>    - Parallel First Terminating (Minimum-Time)</a:t>
            </a:r>
          </a:p>
          <a:p>
            <a:endParaRPr lang="en-AU" sz="2800" dirty="0"/>
          </a:p>
          <a:p>
            <a:r>
              <a:rPr lang="en-AU" sz="2800" b="1" dirty="0">
                <a:solidFill>
                  <a:srgbClr val="0070C0"/>
                </a:solidFill>
              </a:rPr>
              <a:t>Workload</a:t>
            </a:r>
            <a:r>
              <a:rPr lang="en-AU" sz="2800" b="1" dirty="0"/>
              <a:t> – Single Target (item-set) </a:t>
            </a:r>
            <a:r>
              <a:rPr lang="en-AU" sz="2800" b="1" dirty="0">
                <a:solidFill>
                  <a:srgbClr val="FF0000"/>
                </a:solidFill>
              </a:rPr>
              <a:t>vs</a:t>
            </a:r>
            <a:r>
              <a:rPr lang="en-AU" sz="2800" b="1" dirty="0"/>
              <a:t> Double Target</a:t>
            </a:r>
          </a:p>
          <a:p>
            <a:r>
              <a:rPr lang="en-AU" sz="2800" dirty="0"/>
              <a:t>    - Severely Limited (slow) Capacity</a:t>
            </a:r>
          </a:p>
          <a:p>
            <a:endParaRPr lang="en-AU" sz="2800" dirty="0"/>
          </a:p>
          <a:p>
            <a:r>
              <a:rPr lang="en-AU" sz="2800" b="1" dirty="0">
                <a:solidFill>
                  <a:srgbClr val="0070C0"/>
                </a:solidFill>
              </a:rPr>
              <a:t>Workload</a:t>
            </a:r>
            <a:r>
              <a:rPr lang="en-AU" sz="2800" b="1" dirty="0"/>
              <a:t> – Target + Distractor </a:t>
            </a:r>
            <a:r>
              <a:rPr lang="en-AU" sz="2800" b="1" dirty="0">
                <a:solidFill>
                  <a:srgbClr val="FF0000"/>
                </a:solidFill>
              </a:rPr>
              <a:t>vs</a:t>
            </a:r>
            <a:r>
              <a:rPr lang="en-AU" sz="2800" b="1" dirty="0"/>
              <a:t> Double Target</a:t>
            </a:r>
          </a:p>
          <a:p>
            <a:r>
              <a:rPr lang="en-AU" sz="2800" dirty="0"/>
              <a:t>    - Unlimited (fast) Capacity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5F0BD-AA99-4133-BE3F-4FBED3CE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2" y="4602437"/>
            <a:ext cx="148755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8260" y="-206477"/>
            <a:ext cx="10113739" cy="88490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AU" sz="4000" b="1" dirty="0">
                <a:solidFill>
                  <a:schemeClr val="bg1"/>
                </a:solidFill>
              </a:rPr>
              <a:t>Too Many </a:t>
            </a:r>
            <a:r>
              <a:rPr lang="en-AU" sz="4000" b="1" dirty="0">
                <a:solidFill>
                  <a:srgbClr val="FFFF00"/>
                </a:solidFill>
              </a:rPr>
              <a:t>Discs</a:t>
            </a:r>
            <a:r>
              <a:rPr lang="en-AU" sz="4000" b="1" dirty="0">
                <a:solidFill>
                  <a:schemeClr val="bg1"/>
                </a:solidFill>
              </a:rPr>
              <a:t> On The Dancefloor</a:t>
            </a:r>
          </a:p>
        </p:txBody>
      </p: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03A3FF82-602D-450C-BBE8-DED482CCB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61" y="67842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488014D-AD8B-4FB8-A4F9-4241187D18ED}"/>
              </a:ext>
            </a:extLst>
          </p:cNvPr>
          <p:cNvSpPr txBox="1">
            <a:spLocks/>
          </p:cNvSpPr>
          <p:nvPr/>
        </p:nvSpPr>
        <p:spPr>
          <a:xfrm>
            <a:off x="2078261" y="5973512"/>
            <a:ext cx="10113739" cy="88490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4000" b="1" dirty="0">
                <a:solidFill>
                  <a:schemeClr val="bg1"/>
                </a:solidFill>
              </a:rPr>
              <a:t>Too Many </a:t>
            </a:r>
            <a:r>
              <a:rPr lang="en-AU" sz="4000" b="1" dirty="0">
                <a:solidFill>
                  <a:srgbClr val="FFFF00"/>
                </a:solidFill>
              </a:rPr>
              <a:t>Discs</a:t>
            </a:r>
            <a:r>
              <a:rPr lang="en-AU" sz="4000" b="1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0810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Subitizing Quick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8798" y="1025772"/>
            <a:ext cx="8775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0070C0"/>
                </a:solidFill>
              </a:rPr>
              <a:t>Subitizing</a:t>
            </a:r>
          </a:p>
          <a:p>
            <a:r>
              <a:rPr lang="en-AU" sz="2800" dirty="0"/>
              <a:t>    - Rapid &amp; Accurate </a:t>
            </a:r>
          </a:p>
          <a:p>
            <a:r>
              <a:rPr lang="en-AU" sz="2800" dirty="0"/>
              <a:t>    - Enumeration of 1 – 4 Items</a:t>
            </a:r>
          </a:p>
          <a:p>
            <a:r>
              <a:rPr lang="en-AU" sz="2800" dirty="0"/>
              <a:t>    - Enumerates all items simultaneously</a:t>
            </a:r>
          </a:p>
          <a:p>
            <a:endParaRPr lang="en-AU" sz="2800" dirty="0"/>
          </a:p>
          <a:p>
            <a:r>
              <a:rPr lang="en-AU" sz="2800" dirty="0"/>
              <a:t>   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57884B3-E7CD-4808-8C3A-C319F82289E8}"/>
              </a:ext>
            </a:extLst>
          </p:cNvPr>
          <p:cNvSpPr/>
          <p:nvPr/>
        </p:nvSpPr>
        <p:spPr>
          <a:xfrm>
            <a:off x="256277" y="4602437"/>
            <a:ext cx="14702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Subitizing</a:t>
            </a:r>
          </a:p>
        </p:txBody>
      </p:sp>
    </p:spTree>
    <p:extLst>
      <p:ext uri="{BB962C8B-B14F-4D97-AF65-F5344CB8AC3E}">
        <p14:creationId xmlns:p14="http://schemas.microsoft.com/office/powerpoint/2010/main" val="308765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702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Subitizing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Subitizing Quick Study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8798" y="1025772"/>
            <a:ext cx="8775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0070C0"/>
                </a:solidFill>
              </a:rPr>
              <a:t>Subitizing</a:t>
            </a:r>
          </a:p>
          <a:p>
            <a:r>
              <a:rPr lang="en-AU" sz="2800" dirty="0"/>
              <a:t>    - Rapid &amp; Accurate </a:t>
            </a:r>
          </a:p>
          <a:p>
            <a:r>
              <a:rPr lang="en-AU" sz="2800" dirty="0"/>
              <a:t>    - Enumeration of 1 – 4 Items</a:t>
            </a:r>
          </a:p>
          <a:p>
            <a:r>
              <a:rPr lang="en-AU" sz="2800" dirty="0"/>
              <a:t>    - Enumerates all items simultaneously</a:t>
            </a:r>
          </a:p>
          <a:p>
            <a:endParaRPr lang="en-AU" sz="2800" dirty="0"/>
          </a:p>
          <a:p>
            <a:r>
              <a:rPr lang="en-AU" sz="2800" dirty="0"/>
              <a:t>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352E2-A051-442F-9497-CCD5773925D4}"/>
              </a:ext>
            </a:extLst>
          </p:cNvPr>
          <p:cNvSpPr/>
          <p:nvPr/>
        </p:nvSpPr>
        <p:spPr>
          <a:xfrm>
            <a:off x="2578798" y="1025772"/>
            <a:ext cx="8775002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AU" sz="2800" b="1" dirty="0">
              <a:solidFill>
                <a:srgbClr val="0070C0"/>
              </a:solidFill>
            </a:endParaRPr>
          </a:p>
          <a:p>
            <a:endParaRPr lang="en-AU" sz="2800" b="1" dirty="0">
              <a:solidFill>
                <a:srgbClr val="0070C0"/>
              </a:solidFill>
            </a:endParaRPr>
          </a:p>
          <a:p>
            <a:endParaRPr lang="en-AU" sz="2800" b="1" dirty="0">
              <a:solidFill>
                <a:srgbClr val="0070C0"/>
              </a:solidFill>
            </a:endParaRPr>
          </a:p>
          <a:p>
            <a:endParaRPr lang="en-AU" sz="2800" b="1" dirty="0">
              <a:solidFill>
                <a:srgbClr val="0070C0"/>
              </a:solidFill>
            </a:endParaRPr>
          </a:p>
          <a:p>
            <a:endParaRPr lang="en-AU" sz="2800" dirty="0"/>
          </a:p>
          <a:p>
            <a:r>
              <a:rPr lang="en-AU" sz="2800" b="1" dirty="0">
                <a:solidFill>
                  <a:srgbClr val="0070C0"/>
                </a:solidFill>
              </a:rPr>
              <a:t>Design</a:t>
            </a:r>
          </a:p>
          <a:p>
            <a:r>
              <a:rPr lang="en-AU" sz="2800" dirty="0"/>
              <a:t>    - Criteria</a:t>
            </a:r>
          </a:p>
          <a:p>
            <a:endParaRPr lang="en-AU" sz="100" dirty="0"/>
          </a:p>
          <a:p>
            <a:r>
              <a:rPr lang="en-AU" sz="2800" dirty="0"/>
              <a:t>	- Less than 3: Targets 1 &amp; 2</a:t>
            </a:r>
          </a:p>
          <a:p>
            <a:endParaRPr lang="en-AU" sz="100" dirty="0"/>
          </a:p>
          <a:p>
            <a:r>
              <a:rPr lang="en-AU" sz="2800" dirty="0"/>
              <a:t>	- Less than 4? Targets 2 &amp; 3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1B3BEB-864F-431B-AEF7-1007B3FD04CE}"/>
              </a:ext>
            </a:extLst>
          </p:cNvPr>
          <p:cNvGrpSpPr/>
          <p:nvPr/>
        </p:nvGrpSpPr>
        <p:grpSpPr>
          <a:xfrm>
            <a:off x="8102818" y="2859314"/>
            <a:ext cx="3723602" cy="3778760"/>
            <a:chOff x="6883350" y="854989"/>
            <a:chExt cx="4680000" cy="468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CC0976-AB69-45D7-9F62-B9FB230C09C2}"/>
                </a:ext>
              </a:extLst>
            </p:cNvPr>
            <p:cNvSpPr/>
            <p:nvPr/>
          </p:nvSpPr>
          <p:spPr>
            <a:xfrm>
              <a:off x="6883350" y="854989"/>
              <a:ext cx="4680000" cy="46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63106A-643E-42AA-9872-065CDCF80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54146" y="1530772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C00DA6A-4513-4099-9635-1B6E18D678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7771" y="2820932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B5628-8AFD-42EE-8F77-7C663D620A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25596" y="3825836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984B210-82D4-4A4B-A292-1BD9EE43DB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68646" y="1192110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8B0165-45FD-4DC7-838A-BFEC1AAF0BCD}"/>
              </a:ext>
            </a:extLst>
          </p:cNvPr>
          <p:cNvGrpSpPr/>
          <p:nvPr/>
        </p:nvGrpSpPr>
        <p:grpSpPr>
          <a:xfrm>
            <a:off x="8102818" y="2859314"/>
            <a:ext cx="3723602" cy="3778760"/>
            <a:chOff x="6883350" y="854989"/>
            <a:chExt cx="4680000" cy="4680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BC0B9D-2AA9-44B4-837F-B76FA44F23B5}"/>
                </a:ext>
              </a:extLst>
            </p:cNvPr>
            <p:cNvSpPr/>
            <p:nvPr/>
          </p:nvSpPr>
          <p:spPr>
            <a:xfrm>
              <a:off x="6883350" y="854989"/>
              <a:ext cx="4680000" cy="46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7B1E105-DEBA-4706-B879-5F907A77EA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78567" y="2151268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E12A31-88BA-44C8-8A3B-7C4D29C953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18646" y="4182611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F5CA2A-6CC9-4010-8D99-5BAEC3EA8D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87771" y="2444198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2341DB0-B2C1-46EE-96FE-8EF9325CFF58}"/>
              </a:ext>
            </a:extLst>
          </p:cNvPr>
          <p:cNvGrpSpPr/>
          <p:nvPr/>
        </p:nvGrpSpPr>
        <p:grpSpPr>
          <a:xfrm>
            <a:off x="8102818" y="2859314"/>
            <a:ext cx="3723602" cy="3778760"/>
            <a:chOff x="6883350" y="854989"/>
            <a:chExt cx="4680000" cy="468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76FFB4B-364F-4221-A67D-D3DC7DF10628}"/>
                </a:ext>
              </a:extLst>
            </p:cNvPr>
            <p:cNvSpPr/>
            <p:nvPr/>
          </p:nvSpPr>
          <p:spPr>
            <a:xfrm>
              <a:off x="6883350" y="854989"/>
              <a:ext cx="4680000" cy="46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7F5465-D194-4F86-BA8E-43814401B9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01498" y="1348256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ACE240-CFFA-4433-BD17-1B6A177C87D4}"/>
              </a:ext>
            </a:extLst>
          </p:cNvPr>
          <p:cNvGrpSpPr/>
          <p:nvPr/>
        </p:nvGrpSpPr>
        <p:grpSpPr>
          <a:xfrm>
            <a:off x="8103489" y="2859314"/>
            <a:ext cx="3723602" cy="3778760"/>
            <a:chOff x="6884021" y="854989"/>
            <a:chExt cx="4680000" cy="46800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72E9893-BFA4-4911-A2BD-A7AD2BB027D5}"/>
                </a:ext>
              </a:extLst>
            </p:cNvPr>
            <p:cNvGrpSpPr/>
            <p:nvPr/>
          </p:nvGrpSpPr>
          <p:grpSpPr>
            <a:xfrm>
              <a:off x="6884021" y="854989"/>
              <a:ext cx="4680000" cy="4680000"/>
              <a:chOff x="6883350" y="854989"/>
              <a:chExt cx="4680000" cy="46800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EA7CFB5-F149-4756-9285-BF8B82ACFEF2}"/>
                  </a:ext>
                </a:extLst>
              </p:cNvPr>
              <p:cNvSpPr/>
              <p:nvPr/>
            </p:nvSpPr>
            <p:spPr>
              <a:xfrm>
                <a:off x="6883350" y="85498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D669DBB-5C9C-4008-A55E-D5C0315D3F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73395" y="1230721"/>
                <a:ext cx="900000" cy="90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A73DBBB-2C98-43F9-832B-AF5FD6734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467912" y="1106521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322F61E-0939-4C8B-A5C5-ABBCE9808C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44467" y="4116524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3D34B46-D2E1-4512-898A-0A5075695E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60221" y="4511995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1BC195-111D-4B5E-858F-6256A228376A}"/>
              </a:ext>
            </a:extLst>
          </p:cNvPr>
          <p:cNvGrpSpPr/>
          <p:nvPr/>
        </p:nvGrpSpPr>
        <p:grpSpPr>
          <a:xfrm>
            <a:off x="8102818" y="2859314"/>
            <a:ext cx="3723602" cy="3778760"/>
            <a:chOff x="6884021" y="854989"/>
            <a:chExt cx="4680000" cy="4680000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D8BC4E19-E984-4F1E-9FC4-259D84F2749E}"/>
                </a:ext>
              </a:extLst>
            </p:cNvPr>
            <p:cNvGrpSpPr/>
            <p:nvPr/>
          </p:nvGrpSpPr>
          <p:grpSpPr>
            <a:xfrm>
              <a:off x="6884021" y="854989"/>
              <a:ext cx="4680000" cy="4680000"/>
              <a:chOff x="6883350" y="854989"/>
              <a:chExt cx="4680000" cy="4680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6F58CF-468D-47F4-9258-DF282768DF0F}"/>
                  </a:ext>
                </a:extLst>
              </p:cNvPr>
              <p:cNvSpPr/>
              <p:nvPr/>
            </p:nvSpPr>
            <p:spPr>
              <a:xfrm>
                <a:off x="6883350" y="85498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DC2A614-D118-4C6C-B26A-C8AF2E5B3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501498" y="2294989"/>
                <a:ext cx="900000" cy="90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792CEE68-417C-4B28-93DD-EE456E7F8A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10546" y="3525673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9685E5E-C2C1-4B48-9FB2-3388E7B1548B}"/>
              </a:ext>
            </a:extLst>
          </p:cNvPr>
          <p:cNvGrpSpPr/>
          <p:nvPr/>
        </p:nvGrpSpPr>
        <p:grpSpPr>
          <a:xfrm>
            <a:off x="8102818" y="2859314"/>
            <a:ext cx="3723602" cy="3778760"/>
            <a:chOff x="6883350" y="854989"/>
            <a:chExt cx="4680000" cy="46800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3F4D9F6-97C6-4252-8F0E-2DAFC3D6B1A3}"/>
                </a:ext>
              </a:extLst>
            </p:cNvPr>
            <p:cNvGrpSpPr/>
            <p:nvPr/>
          </p:nvGrpSpPr>
          <p:grpSpPr>
            <a:xfrm>
              <a:off x="6883350" y="854989"/>
              <a:ext cx="4680000" cy="4680000"/>
              <a:chOff x="6883350" y="854989"/>
              <a:chExt cx="4680000" cy="468000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5DB34E9-CEEC-40A4-AEF7-75A32626D270}"/>
                  </a:ext>
                </a:extLst>
              </p:cNvPr>
              <p:cNvSpPr/>
              <p:nvPr/>
            </p:nvSpPr>
            <p:spPr>
              <a:xfrm>
                <a:off x="6883350" y="85498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F574B54-1AB5-4BF7-B340-6D8F7270BE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21703" y="1583521"/>
                <a:ext cx="900000" cy="90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56B07C37-3DFA-4080-A9E5-D52A85CCA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0425" y="3762142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56FCC21-C1F2-425D-A855-46265C50D5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796" y="3575775"/>
              <a:ext cx="900000" cy="90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EB51DFE-0DC2-4346-BAB5-7BFE2F37EEA5}"/>
              </a:ext>
            </a:extLst>
          </p:cNvPr>
          <p:cNvGrpSpPr/>
          <p:nvPr/>
        </p:nvGrpSpPr>
        <p:grpSpPr>
          <a:xfrm>
            <a:off x="7922789" y="2756540"/>
            <a:ext cx="3988253" cy="3998686"/>
            <a:chOff x="6883350" y="854989"/>
            <a:chExt cx="4680000" cy="4680000"/>
          </a:xfrm>
          <a:solidFill>
            <a:schemeClr val="bg1"/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FF992A4-109E-4D4E-B5ED-074994031CE2}"/>
                </a:ext>
              </a:extLst>
            </p:cNvPr>
            <p:cNvGrpSpPr/>
            <p:nvPr/>
          </p:nvGrpSpPr>
          <p:grpSpPr>
            <a:xfrm>
              <a:off x="6883350" y="854989"/>
              <a:ext cx="4680000" cy="4680000"/>
              <a:chOff x="6883350" y="854989"/>
              <a:chExt cx="4680000" cy="4680000"/>
            </a:xfrm>
            <a:grpFill/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0A9A47-2AA3-4081-88DD-2379B75D1205}"/>
                  </a:ext>
                </a:extLst>
              </p:cNvPr>
              <p:cNvSpPr/>
              <p:nvPr/>
            </p:nvSpPr>
            <p:spPr>
              <a:xfrm>
                <a:off x="6883350" y="854989"/>
                <a:ext cx="4680000" cy="468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F8B201AA-3486-43E2-9FE7-AEECA57BB5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21703" y="1583521"/>
                <a:ext cx="900000" cy="90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B1E74C3-59E3-420C-9F5C-44A506BFBC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0425" y="3762142"/>
              <a:ext cx="900000" cy="9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99A9073-DF33-4BE7-83D4-99563DE90E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796" y="3575775"/>
              <a:ext cx="900000" cy="90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6571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9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6A7F4951-15DC-4CC6-BD99-5ABBD0808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58" y="1436914"/>
            <a:ext cx="10589454" cy="5421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AF7F2-D9C2-4B39-952F-CC3FF1D40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742" y="-381430"/>
            <a:ext cx="2597121" cy="1963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1C3061-3280-4F81-8112-5FF7DAED3D8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B5F108-DF4D-429E-8216-2054AE5A496A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68F20A-8D47-45E3-9607-8D869109E932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FCE1A-85C5-491D-9E41-6DE4793724BC}"/>
              </a:ext>
            </a:extLst>
          </p:cNvPr>
          <p:cNvSpPr/>
          <p:nvPr/>
        </p:nvSpPr>
        <p:spPr>
          <a:xfrm>
            <a:off x="256277" y="4602437"/>
            <a:ext cx="14702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Subitizing</a:t>
            </a:r>
          </a:p>
        </p:txBody>
      </p:sp>
    </p:spTree>
    <p:extLst>
      <p:ext uri="{BB962C8B-B14F-4D97-AF65-F5344CB8AC3E}">
        <p14:creationId xmlns:p14="http://schemas.microsoft.com/office/powerpoint/2010/main" val="10006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34B0BE-336E-4A9F-87CF-9442C03AB09C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897A06-BC37-446D-A6BA-7213F49F0DB2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1B82B32-3899-4807-B233-24C75A5E696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F82F33B-5A64-4901-92D9-F5F835B59A50}"/>
              </a:ext>
            </a:extLst>
          </p:cNvPr>
          <p:cNvSpPr txBox="1"/>
          <p:nvPr/>
        </p:nvSpPr>
        <p:spPr>
          <a:xfrm>
            <a:off x="2494643" y="408396"/>
            <a:ext cx="1622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Counting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7077E2-322F-4B70-BC20-829A239824C4}"/>
              </a:ext>
            </a:extLst>
          </p:cNvPr>
          <p:cNvGrpSpPr/>
          <p:nvPr/>
        </p:nvGrpSpPr>
        <p:grpSpPr>
          <a:xfrm>
            <a:off x="2161823" y="4580346"/>
            <a:ext cx="510076" cy="1344204"/>
            <a:chOff x="2161823" y="4580346"/>
            <a:chExt cx="510076" cy="13442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B721DA-2D7B-487F-9111-3A35077E6ACD}"/>
                </a:ext>
              </a:extLst>
            </p:cNvPr>
            <p:cNvSpPr txBox="1"/>
            <p:nvPr/>
          </p:nvSpPr>
          <p:spPr>
            <a:xfrm>
              <a:off x="2161823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922B54-D872-4EA3-B747-B54DC667D554}"/>
                </a:ext>
              </a:extLst>
            </p:cNvPr>
            <p:cNvCxnSpPr>
              <a:cxnSpLocks/>
            </p:cNvCxnSpPr>
            <p:nvPr/>
          </p:nvCxnSpPr>
          <p:spPr>
            <a:xfrm>
              <a:off x="2397811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46950A-CAF9-466D-9A14-09E8CDCE1A64}"/>
              </a:ext>
            </a:extLst>
          </p:cNvPr>
          <p:cNvGrpSpPr/>
          <p:nvPr/>
        </p:nvGrpSpPr>
        <p:grpSpPr>
          <a:xfrm>
            <a:off x="2677080" y="4580346"/>
            <a:ext cx="510076" cy="1344204"/>
            <a:chOff x="2677080" y="4580346"/>
            <a:chExt cx="510076" cy="13442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669DD9-A120-4CA6-92A8-FDE94E26090E}"/>
                </a:ext>
              </a:extLst>
            </p:cNvPr>
            <p:cNvSpPr txBox="1"/>
            <p:nvPr/>
          </p:nvSpPr>
          <p:spPr>
            <a:xfrm>
              <a:off x="267708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2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B343B-8A71-444A-9CA2-33F250E2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36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B05AC3-D973-42F1-A37E-F5AED6A97FC6}"/>
              </a:ext>
            </a:extLst>
          </p:cNvPr>
          <p:cNvGrpSpPr/>
          <p:nvPr/>
        </p:nvGrpSpPr>
        <p:grpSpPr>
          <a:xfrm>
            <a:off x="3325208" y="4580346"/>
            <a:ext cx="510076" cy="1344204"/>
            <a:chOff x="3325208" y="4580346"/>
            <a:chExt cx="510076" cy="134420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8BFE2A-9713-45A2-8E1A-ABB7DE98F159}"/>
                </a:ext>
              </a:extLst>
            </p:cNvPr>
            <p:cNvSpPr txBox="1"/>
            <p:nvPr/>
          </p:nvSpPr>
          <p:spPr>
            <a:xfrm>
              <a:off x="332520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3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DD58F69-4BA0-4B0C-81B6-4D14A8DAC84B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56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4226A2-A2EA-4072-82E7-B5AA6CF8BA2B}"/>
              </a:ext>
            </a:extLst>
          </p:cNvPr>
          <p:cNvGrpSpPr/>
          <p:nvPr/>
        </p:nvGrpSpPr>
        <p:grpSpPr>
          <a:xfrm>
            <a:off x="5706030" y="4580346"/>
            <a:ext cx="510076" cy="1344204"/>
            <a:chOff x="5706030" y="4580346"/>
            <a:chExt cx="510076" cy="134420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D3AB7D-2620-4A9C-9F92-2369258D4E92}"/>
                </a:ext>
              </a:extLst>
            </p:cNvPr>
            <p:cNvSpPr txBox="1"/>
            <p:nvPr/>
          </p:nvSpPr>
          <p:spPr>
            <a:xfrm>
              <a:off x="5706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4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091610-5793-478D-9C73-25EC621F88E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37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FFE1DC-40D6-472E-BD94-FD87896FF10F}"/>
              </a:ext>
            </a:extLst>
          </p:cNvPr>
          <p:cNvGrpSpPr/>
          <p:nvPr/>
        </p:nvGrpSpPr>
        <p:grpSpPr>
          <a:xfrm>
            <a:off x="7611030" y="4580346"/>
            <a:ext cx="510076" cy="1382304"/>
            <a:chOff x="7611030" y="4580346"/>
            <a:chExt cx="510076" cy="13823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2D3294A-4860-4748-8B57-5A0C28EA1801}"/>
                </a:ext>
              </a:extLst>
            </p:cNvPr>
            <p:cNvSpPr txBox="1"/>
            <p:nvPr/>
          </p:nvSpPr>
          <p:spPr>
            <a:xfrm>
              <a:off x="7611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5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0D7D2C-54AC-448F-B50F-963CDBBA97D8}"/>
                </a:ext>
              </a:extLst>
            </p:cNvPr>
            <p:cNvCxnSpPr>
              <a:cxnSpLocks/>
            </p:cNvCxnSpPr>
            <p:nvPr/>
          </p:nvCxnSpPr>
          <p:spPr>
            <a:xfrm>
              <a:off x="7866068" y="54421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CE47A4-BF15-4CA2-B8FF-FD3491893E99}"/>
              </a:ext>
            </a:extLst>
          </p:cNvPr>
          <p:cNvGrpSpPr/>
          <p:nvPr/>
        </p:nvGrpSpPr>
        <p:grpSpPr>
          <a:xfrm>
            <a:off x="8391740" y="4580346"/>
            <a:ext cx="510076" cy="1392401"/>
            <a:chOff x="8391740" y="4580346"/>
            <a:chExt cx="510076" cy="139240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FD8B48-C99D-4533-8738-9737A86C73F0}"/>
                </a:ext>
              </a:extLst>
            </p:cNvPr>
            <p:cNvSpPr txBox="1"/>
            <p:nvPr/>
          </p:nvSpPr>
          <p:spPr>
            <a:xfrm>
              <a:off x="839174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6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A03341-C6EA-41D7-8817-395321958B94}"/>
                </a:ext>
              </a:extLst>
            </p:cNvPr>
            <p:cNvCxnSpPr>
              <a:cxnSpLocks/>
            </p:cNvCxnSpPr>
            <p:nvPr/>
          </p:nvCxnSpPr>
          <p:spPr>
            <a:xfrm>
              <a:off x="8673282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2125C3-7141-4C8F-8E01-9E7581B89177}"/>
              </a:ext>
            </a:extLst>
          </p:cNvPr>
          <p:cNvGrpSpPr/>
          <p:nvPr/>
        </p:nvGrpSpPr>
        <p:grpSpPr>
          <a:xfrm>
            <a:off x="9020818" y="4580346"/>
            <a:ext cx="510076" cy="1392401"/>
            <a:chOff x="9020818" y="4580346"/>
            <a:chExt cx="510076" cy="139240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61F14C-3013-4A36-8631-DFF80C7D4AD9}"/>
                </a:ext>
              </a:extLst>
            </p:cNvPr>
            <p:cNvSpPr txBox="1"/>
            <p:nvPr/>
          </p:nvSpPr>
          <p:spPr>
            <a:xfrm>
              <a:off x="902081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7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32CA4EB-2530-4D24-B61E-5EB472F06611}"/>
                </a:ext>
              </a:extLst>
            </p:cNvPr>
            <p:cNvCxnSpPr>
              <a:cxnSpLocks/>
            </p:cNvCxnSpPr>
            <p:nvPr/>
          </p:nvCxnSpPr>
          <p:spPr>
            <a:xfrm>
              <a:off x="9249086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DC7CD9B-E606-4459-ADFD-FF011C02FEE1}"/>
              </a:ext>
            </a:extLst>
          </p:cNvPr>
          <p:cNvSpPr txBox="1"/>
          <p:nvPr/>
        </p:nvSpPr>
        <p:spPr>
          <a:xfrm>
            <a:off x="10308684" y="4606624"/>
            <a:ext cx="6415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b="1" dirty="0"/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E2AA507-A0FD-4514-A1DF-236F920086BB}"/>
              </a:ext>
            </a:extLst>
          </p:cNvPr>
          <p:cNvSpPr/>
          <p:nvPr/>
        </p:nvSpPr>
        <p:spPr>
          <a:xfrm>
            <a:off x="2578799" y="1025772"/>
            <a:ext cx="619195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Slow and accurate. Judgements of Absolute Value.</a:t>
            </a:r>
          </a:p>
          <a:p>
            <a:r>
              <a:rPr lang="en-AU" sz="2300" dirty="0"/>
              <a:t>e.g., How many blue blocks?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FDBF51-4C06-4BE6-9ED5-F9A4A0C01823}"/>
              </a:ext>
            </a:extLst>
          </p:cNvPr>
          <p:cNvSpPr/>
          <p:nvPr/>
        </p:nvSpPr>
        <p:spPr>
          <a:xfrm>
            <a:off x="212740" y="1649982"/>
            <a:ext cx="1847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Enumeration</a:t>
            </a:r>
          </a:p>
        </p:txBody>
      </p:sp>
      <p:pic>
        <p:nvPicPr>
          <p:cNvPr id="12" name="Picture 2" descr="Use links below to save image.">
            <a:extLst>
              <a:ext uri="{FF2B5EF4-FFF2-40B4-BE49-F238E27FC236}">
                <a16:creationId xmlns:a16="http://schemas.microsoft.com/office/drawing/2014/main" id="{1980A6DA-3F31-44C4-AED2-CB5C6302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0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8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45FB659-2DAC-4B45-A364-0246BE3BC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31" y="1393372"/>
            <a:ext cx="10903835" cy="545278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F68FB6-6B48-43AC-8F8C-4D7D5EF33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968" y="-235074"/>
            <a:ext cx="2402032" cy="21033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BA4368F-B993-4E46-A451-AD06D8DA8CD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8C4478-90AE-4B90-91FB-DE227A41128D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5C1534-55EA-4DFE-8EBD-2E2725B68B29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5BB14D-9B91-48F4-ABDA-316314F53CE6}"/>
              </a:ext>
            </a:extLst>
          </p:cNvPr>
          <p:cNvSpPr/>
          <p:nvPr/>
        </p:nvSpPr>
        <p:spPr>
          <a:xfrm>
            <a:off x="256277" y="4602437"/>
            <a:ext cx="14702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Subitizing</a:t>
            </a:r>
          </a:p>
        </p:txBody>
      </p:sp>
    </p:spTree>
    <p:extLst>
      <p:ext uri="{BB962C8B-B14F-4D97-AF65-F5344CB8AC3E}">
        <p14:creationId xmlns:p14="http://schemas.microsoft.com/office/powerpoint/2010/main" val="287905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Result Summary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8798" y="1025772"/>
            <a:ext cx="877500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rgbClr val="0070C0"/>
                </a:solidFill>
              </a:rPr>
              <a:t>Workload</a:t>
            </a:r>
            <a:r>
              <a:rPr lang="en-AU" sz="2800" b="1" dirty="0"/>
              <a:t> – Single Target (item-set) </a:t>
            </a:r>
            <a:r>
              <a:rPr lang="en-AU" sz="2800" b="1" dirty="0">
                <a:solidFill>
                  <a:srgbClr val="FF0000"/>
                </a:solidFill>
              </a:rPr>
              <a:t>vs</a:t>
            </a:r>
            <a:r>
              <a:rPr lang="en-AU" sz="2800" b="1" dirty="0"/>
              <a:t> Double Target</a:t>
            </a:r>
          </a:p>
          <a:p>
            <a:r>
              <a:rPr lang="en-AU" sz="2800" dirty="0"/>
              <a:t>    - Severely Limited (slow) Capacity</a:t>
            </a:r>
          </a:p>
          <a:p>
            <a:endParaRPr lang="en-AU" sz="2800" dirty="0"/>
          </a:p>
          <a:p>
            <a:r>
              <a:rPr lang="en-AU" sz="2800" b="1" dirty="0">
                <a:solidFill>
                  <a:srgbClr val="0070C0"/>
                </a:solidFill>
              </a:rPr>
              <a:t>Workload</a:t>
            </a:r>
            <a:r>
              <a:rPr lang="en-AU" sz="2800" b="1" dirty="0"/>
              <a:t> – Target + Distractor </a:t>
            </a:r>
            <a:r>
              <a:rPr lang="en-AU" sz="2800" b="1" dirty="0">
                <a:solidFill>
                  <a:srgbClr val="FF0000"/>
                </a:solidFill>
              </a:rPr>
              <a:t>vs</a:t>
            </a:r>
            <a:r>
              <a:rPr lang="en-AU" sz="2800" b="1" dirty="0"/>
              <a:t> Double Target</a:t>
            </a:r>
          </a:p>
          <a:p>
            <a:r>
              <a:rPr lang="en-AU" sz="2800" dirty="0"/>
              <a:t>    - Unlimited (fast) Capacity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5F0BD-AA99-4133-BE3F-4FBED3CE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2" y="4602437"/>
            <a:ext cx="1487553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6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Context Effects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4D4E03-283A-4AF2-8BC0-8D8ABC6F49A4}"/>
              </a:ext>
            </a:extLst>
          </p:cNvPr>
          <p:cNvSpPr/>
          <p:nvPr/>
        </p:nvSpPr>
        <p:spPr>
          <a:xfrm>
            <a:off x="4956313" y="3397614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4A4BC3-FBBB-4681-A791-A3603BDF2EE3}"/>
              </a:ext>
            </a:extLst>
          </p:cNvPr>
          <p:cNvSpPr/>
          <p:nvPr/>
        </p:nvSpPr>
        <p:spPr>
          <a:xfrm>
            <a:off x="8726556" y="3397613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8BD236-B229-4350-9B8E-94ADE462211C}"/>
              </a:ext>
            </a:extLst>
          </p:cNvPr>
          <p:cNvSpPr/>
          <p:nvPr/>
        </p:nvSpPr>
        <p:spPr>
          <a:xfrm>
            <a:off x="4860234" y="3112690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6FB762-4AB6-41D1-AD50-FC0746D9ED3C}"/>
              </a:ext>
            </a:extLst>
          </p:cNvPr>
          <p:cNvSpPr/>
          <p:nvPr/>
        </p:nvSpPr>
        <p:spPr>
          <a:xfrm>
            <a:off x="5277677" y="3072934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AC282C-A841-40F9-BE0E-14917FD75381}"/>
              </a:ext>
            </a:extLst>
          </p:cNvPr>
          <p:cNvSpPr/>
          <p:nvPr/>
        </p:nvSpPr>
        <p:spPr>
          <a:xfrm>
            <a:off x="5628860" y="3370071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ABDAC1-DDD4-4B41-BA31-A417383964C5}"/>
              </a:ext>
            </a:extLst>
          </p:cNvPr>
          <p:cNvSpPr/>
          <p:nvPr/>
        </p:nvSpPr>
        <p:spPr>
          <a:xfrm>
            <a:off x="5642112" y="3756990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E63D39B-0F39-4858-9CD0-03F9DA58CEF8}"/>
              </a:ext>
            </a:extLst>
          </p:cNvPr>
          <p:cNvSpPr/>
          <p:nvPr/>
        </p:nvSpPr>
        <p:spPr>
          <a:xfrm>
            <a:off x="5360502" y="4033718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741564-7AFB-4CFB-8601-1F621103E5CE}"/>
              </a:ext>
            </a:extLst>
          </p:cNvPr>
          <p:cNvSpPr/>
          <p:nvPr/>
        </p:nvSpPr>
        <p:spPr>
          <a:xfrm>
            <a:off x="4956311" y="4055167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18772A-8A99-4370-A943-6CD4ED88CDF8}"/>
              </a:ext>
            </a:extLst>
          </p:cNvPr>
          <p:cNvSpPr/>
          <p:nvPr/>
        </p:nvSpPr>
        <p:spPr>
          <a:xfrm>
            <a:off x="4661449" y="3778439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4AA592A-BC0A-49CA-9B57-71DC137946C0}"/>
              </a:ext>
            </a:extLst>
          </p:cNvPr>
          <p:cNvSpPr/>
          <p:nvPr/>
        </p:nvSpPr>
        <p:spPr>
          <a:xfrm>
            <a:off x="4625006" y="3425688"/>
            <a:ext cx="298173" cy="27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2FEC0F-53A0-4004-8316-2AA276971C09}"/>
              </a:ext>
            </a:extLst>
          </p:cNvPr>
          <p:cNvSpPr/>
          <p:nvPr/>
        </p:nvSpPr>
        <p:spPr>
          <a:xfrm>
            <a:off x="8229599" y="2323430"/>
            <a:ext cx="993913" cy="102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7CF3F7A-B66E-4358-8322-99CA828663C3}"/>
              </a:ext>
            </a:extLst>
          </p:cNvPr>
          <p:cNvSpPr/>
          <p:nvPr/>
        </p:nvSpPr>
        <p:spPr>
          <a:xfrm>
            <a:off x="9299711" y="2531923"/>
            <a:ext cx="993913" cy="102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8110A75-780D-4EF0-85C5-7A9FC63F506B}"/>
              </a:ext>
            </a:extLst>
          </p:cNvPr>
          <p:cNvSpPr/>
          <p:nvPr/>
        </p:nvSpPr>
        <p:spPr>
          <a:xfrm>
            <a:off x="9382537" y="3647838"/>
            <a:ext cx="993913" cy="102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429DC84-0747-4119-A61C-8CE2DFFC225B}"/>
              </a:ext>
            </a:extLst>
          </p:cNvPr>
          <p:cNvSpPr/>
          <p:nvPr/>
        </p:nvSpPr>
        <p:spPr>
          <a:xfrm>
            <a:off x="8385310" y="4089321"/>
            <a:ext cx="993913" cy="102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EACBF7-4BFF-4684-833E-4D9EE8211222}"/>
              </a:ext>
            </a:extLst>
          </p:cNvPr>
          <p:cNvSpPr/>
          <p:nvPr/>
        </p:nvSpPr>
        <p:spPr>
          <a:xfrm>
            <a:off x="7613371" y="3251054"/>
            <a:ext cx="993913" cy="102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396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Context Effects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4D4E03-283A-4AF2-8BC0-8D8ABC6F49A4}"/>
              </a:ext>
            </a:extLst>
          </p:cNvPr>
          <p:cNvSpPr/>
          <p:nvPr/>
        </p:nvSpPr>
        <p:spPr>
          <a:xfrm>
            <a:off x="4956313" y="3397614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4A4BC3-FBBB-4681-A791-A3603BDF2EE3}"/>
              </a:ext>
            </a:extLst>
          </p:cNvPr>
          <p:cNvSpPr/>
          <p:nvPr/>
        </p:nvSpPr>
        <p:spPr>
          <a:xfrm>
            <a:off x="8726556" y="3397613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882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Context Effects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4D4E03-283A-4AF2-8BC0-8D8ABC6F49A4}"/>
              </a:ext>
            </a:extLst>
          </p:cNvPr>
          <p:cNvSpPr/>
          <p:nvPr/>
        </p:nvSpPr>
        <p:spPr>
          <a:xfrm>
            <a:off x="4956313" y="3397614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CD3478-4A09-4E85-BFD0-A7902D53197F}"/>
              </a:ext>
            </a:extLst>
          </p:cNvPr>
          <p:cNvSpPr txBox="1"/>
          <p:nvPr/>
        </p:nvSpPr>
        <p:spPr>
          <a:xfrm>
            <a:off x="9390408" y="3361723"/>
            <a:ext cx="89639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000" dirty="0"/>
              <a:t>  F  </a:t>
            </a:r>
          </a:p>
        </p:txBody>
      </p:sp>
    </p:spTree>
    <p:extLst>
      <p:ext uri="{BB962C8B-B14F-4D97-AF65-F5344CB8AC3E}">
        <p14:creationId xmlns:p14="http://schemas.microsoft.com/office/powerpoint/2010/main" val="41380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Context Effects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44D4E03-283A-4AF2-8BC0-8D8ABC6F49A4}"/>
              </a:ext>
            </a:extLst>
          </p:cNvPr>
          <p:cNvSpPr/>
          <p:nvPr/>
        </p:nvSpPr>
        <p:spPr>
          <a:xfrm>
            <a:off x="4956313" y="3397614"/>
            <a:ext cx="662608" cy="636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ECA1AF-307F-42B9-8CB9-156B751B9805}"/>
              </a:ext>
            </a:extLst>
          </p:cNvPr>
          <p:cNvSpPr txBox="1"/>
          <p:nvPr/>
        </p:nvSpPr>
        <p:spPr>
          <a:xfrm>
            <a:off x="9390408" y="3361723"/>
            <a:ext cx="989373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4000" dirty="0"/>
              <a:t>HEF</a:t>
            </a:r>
          </a:p>
        </p:txBody>
      </p:sp>
    </p:spTree>
    <p:extLst>
      <p:ext uri="{BB962C8B-B14F-4D97-AF65-F5344CB8AC3E}">
        <p14:creationId xmlns:p14="http://schemas.microsoft.com/office/powerpoint/2010/main" val="131994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Global Item-Set Precedence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69676E-A4C1-4117-A721-42F3BA4A6394}"/>
              </a:ext>
            </a:extLst>
          </p:cNvPr>
          <p:cNvGrpSpPr/>
          <p:nvPr/>
        </p:nvGrpSpPr>
        <p:grpSpPr>
          <a:xfrm>
            <a:off x="5827160" y="1252400"/>
            <a:ext cx="1351720" cy="1699645"/>
            <a:chOff x="5827160" y="1252400"/>
            <a:chExt cx="1351720" cy="169964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BF568F-3FCC-4E34-A97C-3533A9702141}"/>
                </a:ext>
              </a:extLst>
            </p:cNvPr>
            <p:cNvSpPr/>
            <p:nvPr/>
          </p:nvSpPr>
          <p:spPr>
            <a:xfrm>
              <a:off x="6137802" y="1493187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0287E9F-008B-4753-978A-DEFCCC995BA6}"/>
                </a:ext>
              </a:extLst>
            </p:cNvPr>
            <p:cNvSpPr/>
            <p:nvPr/>
          </p:nvSpPr>
          <p:spPr>
            <a:xfrm>
              <a:off x="6880707" y="1252400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8F6206-3F4E-46C2-A604-7D1E6DF51AB4}"/>
                </a:ext>
              </a:extLst>
            </p:cNvPr>
            <p:cNvSpPr/>
            <p:nvPr/>
          </p:nvSpPr>
          <p:spPr>
            <a:xfrm>
              <a:off x="6878819" y="1915682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A9C28A0-0E78-47E2-8800-A6B09FFFDAF9}"/>
                </a:ext>
              </a:extLst>
            </p:cNvPr>
            <p:cNvSpPr/>
            <p:nvPr/>
          </p:nvSpPr>
          <p:spPr>
            <a:xfrm>
              <a:off x="6871721" y="2675317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23CE1E6-E8FD-47CD-8662-E15575C1A490}"/>
                </a:ext>
              </a:extLst>
            </p:cNvPr>
            <p:cNvSpPr/>
            <p:nvPr/>
          </p:nvSpPr>
          <p:spPr>
            <a:xfrm>
              <a:off x="5827160" y="2411554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213CF5B-FB52-41FB-A9DB-FB2F9DC20195}"/>
                </a:ext>
              </a:extLst>
            </p:cNvPr>
            <p:cNvSpPr/>
            <p:nvPr/>
          </p:nvSpPr>
          <p:spPr>
            <a:xfrm>
              <a:off x="6248555" y="2040010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BE8D9-ECC6-4481-8F00-A77A8D753E07}"/>
              </a:ext>
            </a:extLst>
          </p:cNvPr>
          <p:cNvGrpSpPr/>
          <p:nvPr/>
        </p:nvGrpSpPr>
        <p:grpSpPr>
          <a:xfrm>
            <a:off x="5808076" y="1103086"/>
            <a:ext cx="1809395" cy="1622111"/>
            <a:chOff x="5808076" y="1103086"/>
            <a:chExt cx="1809395" cy="1622111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75E2B80-4954-4E67-9390-D247BEDA4797}"/>
                </a:ext>
              </a:extLst>
            </p:cNvPr>
            <p:cNvSpPr/>
            <p:nvPr/>
          </p:nvSpPr>
          <p:spPr>
            <a:xfrm>
              <a:off x="6471154" y="2448469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4662CD1-13BB-4B84-872C-527863BA4A06}"/>
                </a:ext>
              </a:extLst>
            </p:cNvPr>
            <p:cNvSpPr/>
            <p:nvPr/>
          </p:nvSpPr>
          <p:spPr>
            <a:xfrm>
              <a:off x="7176992" y="2263396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B5E297B-FAB7-480F-B5DD-932EA6567217}"/>
                </a:ext>
              </a:extLst>
            </p:cNvPr>
            <p:cNvSpPr/>
            <p:nvPr/>
          </p:nvSpPr>
          <p:spPr>
            <a:xfrm>
              <a:off x="6546728" y="1607101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A649EFA-BED6-4B06-9F89-CB153273BA77}"/>
                </a:ext>
              </a:extLst>
            </p:cNvPr>
            <p:cNvSpPr/>
            <p:nvPr/>
          </p:nvSpPr>
          <p:spPr>
            <a:xfrm>
              <a:off x="7319298" y="1690599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8CD0E8-CC3E-4329-B614-684694D9C0E4}"/>
                </a:ext>
              </a:extLst>
            </p:cNvPr>
            <p:cNvSpPr/>
            <p:nvPr/>
          </p:nvSpPr>
          <p:spPr>
            <a:xfrm>
              <a:off x="5808076" y="1823927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4ED52A-C388-4F4D-93FB-CC27ACFBA976}"/>
                </a:ext>
              </a:extLst>
            </p:cNvPr>
            <p:cNvSpPr/>
            <p:nvPr/>
          </p:nvSpPr>
          <p:spPr>
            <a:xfrm>
              <a:off x="6397641" y="1103086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284B441-76AD-4074-A1D1-019DFECE182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8342416" y="1991659"/>
            <a:ext cx="977457" cy="12376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DAD068-49B0-4E65-8F52-7576F211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4404417" y="1991659"/>
            <a:ext cx="977457" cy="12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33333E-6 L 0.17031 0.3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16" y="161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-0.13815 0.265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4" y="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Global Item-Set Precedence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BF8189-5D20-486C-B769-3ABD35794393}"/>
              </a:ext>
            </a:extLst>
          </p:cNvPr>
          <p:cNvGrpSpPr/>
          <p:nvPr/>
        </p:nvGrpSpPr>
        <p:grpSpPr>
          <a:xfrm>
            <a:off x="5808076" y="1103086"/>
            <a:ext cx="1809395" cy="1848959"/>
            <a:chOff x="5808076" y="1103086"/>
            <a:chExt cx="1809395" cy="18489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69676E-A4C1-4117-A721-42F3BA4A6394}"/>
                </a:ext>
              </a:extLst>
            </p:cNvPr>
            <p:cNvGrpSpPr/>
            <p:nvPr/>
          </p:nvGrpSpPr>
          <p:grpSpPr>
            <a:xfrm>
              <a:off x="5827160" y="1252400"/>
              <a:ext cx="1351720" cy="1699645"/>
              <a:chOff x="5827160" y="1252400"/>
              <a:chExt cx="1351720" cy="1699645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BF568F-3FCC-4E34-A97C-3533A9702141}"/>
                  </a:ext>
                </a:extLst>
              </p:cNvPr>
              <p:cNvSpPr/>
              <p:nvPr/>
            </p:nvSpPr>
            <p:spPr>
              <a:xfrm>
                <a:off x="6137802" y="1493187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0287E9F-008B-4753-978A-DEFCCC995BA6}"/>
                  </a:ext>
                </a:extLst>
              </p:cNvPr>
              <p:cNvSpPr/>
              <p:nvPr/>
            </p:nvSpPr>
            <p:spPr>
              <a:xfrm>
                <a:off x="6880707" y="1252400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18F6206-3F4E-46C2-A604-7D1E6DF51AB4}"/>
                  </a:ext>
                </a:extLst>
              </p:cNvPr>
              <p:cNvSpPr/>
              <p:nvPr/>
            </p:nvSpPr>
            <p:spPr>
              <a:xfrm>
                <a:off x="6878819" y="1915682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A9C28A0-0E78-47E2-8800-A6B09FFFDAF9}"/>
                  </a:ext>
                </a:extLst>
              </p:cNvPr>
              <p:cNvSpPr/>
              <p:nvPr/>
            </p:nvSpPr>
            <p:spPr>
              <a:xfrm>
                <a:off x="6871721" y="2675317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423CE1E6-E8FD-47CD-8662-E15575C1A490}"/>
                  </a:ext>
                </a:extLst>
              </p:cNvPr>
              <p:cNvSpPr/>
              <p:nvPr/>
            </p:nvSpPr>
            <p:spPr>
              <a:xfrm>
                <a:off x="5827160" y="2411554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213CF5B-FB52-41FB-A9DB-FB2F9DC20195}"/>
                  </a:ext>
                </a:extLst>
              </p:cNvPr>
              <p:cNvSpPr/>
              <p:nvPr/>
            </p:nvSpPr>
            <p:spPr>
              <a:xfrm>
                <a:off x="6248555" y="2040010"/>
                <a:ext cx="298173" cy="27672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01BE8D9-ECC6-4481-8F00-A77A8D753E07}"/>
                </a:ext>
              </a:extLst>
            </p:cNvPr>
            <p:cNvGrpSpPr/>
            <p:nvPr/>
          </p:nvGrpSpPr>
          <p:grpSpPr>
            <a:xfrm>
              <a:off x="5808076" y="1103086"/>
              <a:ext cx="1809395" cy="1622111"/>
              <a:chOff x="5808076" y="1103086"/>
              <a:chExt cx="1809395" cy="1622111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75E2B80-4954-4E67-9390-D247BEDA4797}"/>
                  </a:ext>
                </a:extLst>
              </p:cNvPr>
              <p:cNvSpPr/>
              <p:nvPr/>
            </p:nvSpPr>
            <p:spPr>
              <a:xfrm>
                <a:off x="6471154" y="2448469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662CD1-13BB-4B84-872C-527863BA4A06}"/>
                  </a:ext>
                </a:extLst>
              </p:cNvPr>
              <p:cNvSpPr/>
              <p:nvPr/>
            </p:nvSpPr>
            <p:spPr>
              <a:xfrm>
                <a:off x="7176992" y="2263396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B5E297B-FAB7-480F-B5DD-932EA6567217}"/>
                  </a:ext>
                </a:extLst>
              </p:cNvPr>
              <p:cNvSpPr/>
              <p:nvPr/>
            </p:nvSpPr>
            <p:spPr>
              <a:xfrm>
                <a:off x="6546728" y="1607101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A649EFA-BED6-4B06-9F89-CB153273BA77}"/>
                  </a:ext>
                </a:extLst>
              </p:cNvPr>
              <p:cNvSpPr/>
              <p:nvPr/>
            </p:nvSpPr>
            <p:spPr>
              <a:xfrm>
                <a:off x="7319298" y="1690599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D8CD0E8-CC3E-4329-B614-684694D9C0E4}"/>
                  </a:ext>
                </a:extLst>
              </p:cNvPr>
              <p:cNvSpPr/>
              <p:nvPr/>
            </p:nvSpPr>
            <p:spPr>
              <a:xfrm>
                <a:off x="5808076" y="1823927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B4ED52A-C388-4F4D-93FB-CC27ACFBA976}"/>
                  </a:ext>
                </a:extLst>
              </p:cNvPr>
              <p:cNvSpPr/>
              <p:nvPr/>
            </p:nvSpPr>
            <p:spPr>
              <a:xfrm>
                <a:off x="6397641" y="1103086"/>
                <a:ext cx="298173" cy="27672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EE6EE714-09EE-41A7-9681-12B340722CA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66868" y="2485942"/>
            <a:ext cx="977457" cy="12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00013 0.366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56277" y="4602437"/>
            <a:ext cx="14522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Summary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Global Item-Set Precedence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EE70E4-BE3B-40AD-A34F-0127ECF28B6F}"/>
              </a:ext>
            </a:extLst>
          </p:cNvPr>
          <p:cNvGrpSpPr/>
          <p:nvPr/>
        </p:nvGrpSpPr>
        <p:grpSpPr>
          <a:xfrm>
            <a:off x="5827160" y="3768701"/>
            <a:ext cx="1351720" cy="1699645"/>
            <a:chOff x="5827160" y="1252400"/>
            <a:chExt cx="1351720" cy="169964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0834728-CAD6-4410-B93B-8F75A8703CDC}"/>
                </a:ext>
              </a:extLst>
            </p:cNvPr>
            <p:cNvSpPr/>
            <p:nvPr/>
          </p:nvSpPr>
          <p:spPr>
            <a:xfrm>
              <a:off x="6137802" y="1493187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3880066-AC6D-4556-9A5C-32F431AC537A}"/>
                </a:ext>
              </a:extLst>
            </p:cNvPr>
            <p:cNvSpPr/>
            <p:nvPr/>
          </p:nvSpPr>
          <p:spPr>
            <a:xfrm>
              <a:off x="6880707" y="1252400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0C70594-62B3-4846-98F4-E369E60C5A4E}"/>
                </a:ext>
              </a:extLst>
            </p:cNvPr>
            <p:cNvSpPr/>
            <p:nvPr/>
          </p:nvSpPr>
          <p:spPr>
            <a:xfrm>
              <a:off x="6878819" y="1915682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7CE86B-2D73-4A63-B793-79D8BC4AD365}"/>
                </a:ext>
              </a:extLst>
            </p:cNvPr>
            <p:cNvSpPr/>
            <p:nvPr/>
          </p:nvSpPr>
          <p:spPr>
            <a:xfrm>
              <a:off x="6871721" y="2675317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0F84FE5-8BB0-4810-AB00-469FF6882259}"/>
                </a:ext>
              </a:extLst>
            </p:cNvPr>
            <p:cNvSpPr/>
            <p:nvPr/>
          </p:nvSpPr>
          <p:spPr>
            <a:xfrm>
              <a:off x="5827160" y="2411554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2F1B34E-9521-4CAD-BBB4-53A819D6BBA9}"/>
                </a:ext>
              </a:extLst>
            </p:cNvPr>
            <p:cNvSpPr/>
            <p:nvPr/>
          </p:nvSpPr>
          <p:spPr>
            <a:xfrm>
              <a:off x="6248555" y="2040010"/>
              <a:ext cx="298173" cy="2767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7382F5-42CB-4126-876D-C7D6DDFBE0C7}"/>
              </a:ext>
            </a:extLst>
          </p:cNvPr>
          <p:cNvGrpSpPr/>
          <p:nvPr/>
        </p:nvGrpSpPr>
        <p:grpSpPr>
          <a:xfrm>
            <a:off x="5808076" y="3619387"/>
            <a:ext cx="1809395" cy="1622111"/>
            <a:chOff x="5808076" y="1103086"/>
            <a:chExt cx="1809395" cy="162211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76392B5-B7FD-406B-B526-B26B019D035F}"/>
                </a:ext>
              </a:extLst>
            </p:cNvPr>
            <p:cNvSpPr/>
            <p:nvPr/>
          </p:nvSpPr>
          <p:spPr>
            <a:xfrm>
              <a:off x="6471154" y="2448469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2CAD9AB-EBA6-4F64-98DB-E2A6257A2A64}"/>
                </a:ext>
              </a:extLst>
            </p:cNvPr>
            <p:cNvSpPr/>
            <p:nvPr/>
          </p:nvSpPr>
          <p:spPr>
            <a:xfrm>
              <a:off x="7176992" y="2263396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7172551-FEBD-4DD8-9300-BB08A416A97A}"/>
                </a:ext>
              </a:extLst>
            </p:cNvPr>
            <p:cNvSpPr/>
            <p:nvPr/>
          </p:nvSpPr>
          <p:spPr>
            <a:xfrm>
              <a:off x="6546728" y="1607101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4B26D12-3F00-4D1F-84C7-69D2963B3457}"/>
                </a:ext>
              </a:extLst>
            </p:cNvPr>
            <p:cNvSpPr/>
            <p:nvPr/>
          </p:nvSpPr>
          <p:spPr>
            <a:xfrm>
              <a:off x="7319298" y="1690599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EB2A5-CCB0-480A-84CB-6AE750B4FAFB}"/>
                </a:ext>
              </a:extLst>
            </p:cNvPr>
            <p:cNvSpPr/>
            <p:nvPr/>
          </p:nvSpPr>
          <p:spPr>
            <a:xfrm>
              <a:off x="5808076" y="1823927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41B202D-928A-409C-8EBD-58FD7FC1275D}"/>
                </a:ext>
              </a:extLst>
            </p:cNvPr>
            <p:cNvSpPr/>
            <p:nvPr/>
          </p:nvSpPr>
          <p:spPr>
            <a:xfrm>
              <a:off x="6397641" y="1103086"/>
              <a:ext cx="298173" cy="27672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DD3ADEC9-A333-4177-9F52-2BD6167BB2F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6266868" y="2485942"/>
            <a:ext cx="977457" cy="123764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4C09FA7-93B8-4DCA-94E2-64CCF0E6750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8863614" y="2485942"/>
            <a:ext cx="977457" cy="12376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57F73AF-BAA6-4A18-87EC-EE3A3171DD94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3496174" y="2485942"/>
            <a:ext cx="977457" cy="123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20729 -0.009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65" y="-4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0.21927 0.014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1098" y="1103086"/>
            <a:ext cx="9229015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People Can Estimate Two Quantities in </a:t>
            </a:r>
            <a:r>
              <a:rPr lang="en-AU" sz="2800" b="1" dirty="0">
                <a:solidFill>
                  <a:srgbClr val="00B0F0"/>
                </a:solidFill>
              </a:rPr>
              <a:t>Parallel</a:t>
            </a:r>
            <a:br>
              <a:rPr lang="en-AU" sz="2800" b="1" dirty="0"/>
            </a:br>
            <a:r>
              <a:rPr lang="en-AU" sz="2500" i="1" dirty="0"/>
              <a:t>i.e., At The Same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Task is </a:t>
            </a:r>
            <a:r>
              <a:rPr lang="en-AU" sz="2800" b="1" dirty="0">
                <a:solidFill>
                  <a:srgbClr val="FF0000"/>
                </a:solidFill>
              </a:rPr>
              <a:t>Very Difficult </a:t>
            </a:r>
            <a:br>
              <a:rPr lang="en-AU" sz="2800" b="1" dirty="0">
                <a:solidFill>
                  <a:srgbClr val="FF0000"/>
                </a:solidFill>
              </a:rPr>
            </a:br>
            <a:r>
              <a:rPr lang="en-AU" sz="2500" i="1" dirty="0"/>
              <a:t>i.e., Slower than estimating one set, then the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This Difficulty is </a:t>
            </a:r>
            <a:r>
              <a:rPr lang="en-AU" sz="2800" b="1" dirty="0">
                <a:solidFill>
                  <a:srgbClr val="FFC000"/>
                </a:solidFill>
              </a:rPr>
              <a:t>not due to the number of items</a:t>
            </a:r>
            <a:br>
              <a:rPr lang="en-AU" sz="2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AU" sz="2500" i="1" dirty="0"/>
              <a:t>i.e., Applies to small item-sets</a:t>
            </a:r>
            <a:endParaRPr lang="en-AU" sz="25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Difficulty may be due to </a:t>
            </a:r>
            <a:r>
              <a:rPr lang="en-AU" sz="2800" b="1" dirty="0">
                <a:solidFill>
                  <a:schemeClr val="accent6"/>
                </a:solidFill>
              </a:rPr>
              <a:t>Context Effects</a:t>
            </a:r>
            <a:r>
              <a:rPr lang="en-AU" sz="2800" b="1" dirty="0"/>
              <a:t> </a:t>
            </a:r>
            <a:br>
              <a:rPr lang="en-AU" sz="2800" b="1" dirty="0"/>
            </a:br>
            <a:r>
              <a:rPr lang="en-AU" sz="2800" dirty="0"/>
              <a:t>or</a:t>
            </a:r>
            <a:r>
              <a:rPr lang="en-AU" sz="2800" b="1" dirty="0"/>
              <a:t> </a:t>
            </a:r>
            <a:r>
              <a:rPr lang="en-AU" sz="2800" b="1" dirty="0">
                <a:solidFill>
                  <a:schemeClr val="accent6"/>
                </a:solidFill>
              </a:rPr>
              <a:t>Item-Set Precedence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7367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6" name="Picture 2" descr="Use links below to save image.">
            <a:extLst>
              <a:ext uri="{FF2B5EF4-FFF2-40B4-BE49-F238E27FC236}">
                <a16:creationId xmlns:a16="http://schemas.microsoft.com/office/drawing/2014/main" id="{D04171A5-321F-4FCC-9BA4-773DFC4B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8D932-2517-488B-9C75-86EB990606D2}"/>
              </a:ext>
            </a:extLst>
          </p:cNvPr>
          <p:cNvSpPr txBox="1"/>
          <p:nvPr/>
        </p:nvSpPr>
        <p:spPr>
          <a:xfrm>
            <a:off x="2494643" y="408396"/>
            <a:ext cx="1622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Counting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6619846" y="4646431"/>
            <a:ext cx="10278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~</a:t>
            </a:r>
            <a:r>
              <a:rPr lang="en-AU" sz="5000" b="1" dirty="0"/>
              <a:t>10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1BDFB1-E796-4424-B69D-3160E8B76469}"/>
              </a:ext>
            </a:extLst>
          </p:cNvPr>
          <p:cNvSpPr/>
          <p:nvPr/>
        </p:nvSpPr>
        <p:spPr>
          <a:xfrm>
            <a:off x="2578799" y="1025772"/>
            <a:ext cx="619195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Slow and accurate. Judgements of Absolute Value.</a:t>
            </a:r>
          </a:p>
          <a:p>
            <a:r>
              <a:rPr lang="en-AU" sz="2300" dirty="0"/>
              <a:t>e.g., How many blue blocks?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501780" y="2174405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86112" y="2757891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more blue blocks, than…?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522125-E7DC-486B-BBBA-71379AE66A64}"/>
              </a:ext>
            </a:extLst>
          </p:cNvPr>
          <p:cNvSpPr/>
          <p:nvPr/>
        </p:nvSpPr>
        <p:spPr>
          <a:xfrm>
            <a:off x="2332383" y="5754914"/>
            <a:ext cx="9607826" cy="10291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E46872-60F1-488D-B1DC-699B02AC5F02}"/>
              </a:ext>
            </a:extLst>
          </p:cNvPr>
          <p:cNvSpPr/>
          <p:nvPr/>
        </p:nvSpPr>
        <p:spPr>
          <a:xfrm>
            <a:off x="212740" y="1649982"/>
            <a:ext cx="1847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Enumeration</a:t>
            </a:r>
          </a:p>
        </p:txBody>
      </p:sp>
    </p:spTree>
    <p:extLst>
      <p:ext uri="{BB962C8B-B14F-4D97-AF65-F5344CB8AC3E}">
        <p14:creationId xmlns:p14="http://schemas.microsoft.com/office/powerpoint/2010/main" val="186932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Impact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155E02-2908-4258-9D71-0A8546F2D564}"/>
              </a:ext>
            </a:extLst>
          </p:cNvPr>
          <p:cNvSpPr/>
          <p:nvPr/>
        </p:nvSpPr>
        <p:spPr>
          <a:xfrm>
            <a:off x="2571099" y="1103086"/>
            <a:ext cx="891184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The way we teach Children to enumerate</a:t>
            </a:r>
          </a:p>
          <a:p>
            <a:r>
              <a:rPr lang="en-AU" sz="2800" b="1" dirty="0"/>
              <a:t>	</a:t>
            </a:r>
            <a:r>
              <a:rPr lang="en-AU" sz="2800" b="1" dirty="0">
                <a:solidFill>
                  <a:srgbClr val="0070C0"/>
                </a:solidFill>
              </a:rPr>
              <a:t>- One set at a time! No Distractors!</a:t>
            </a:r>
          </a:p>
          <a:p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Understanding the effect of workload on estimation under difficult circumstances</a:t>
            </a:r>
          </a:p>
          <a:p>
            <a:r>
              <a:rPr lang="en-AU" sz="2800" dirty="0"/>
              <a:t>	</a:t>
            </a:r>
            <a:r>
              <a:rPr lang="en-AU" sz="2800" b="1" dirty="0">
                <a:solidFill>
                  <a:srgbClr val="FF0000"/>
                </a:solidFill>
              </a:rPr>
              <a:t>- Emergency Responders to a Scene</a:t>
            </a:r>
            <a:br>
              <a:rPr lang="en-AU" sz="2800" dirty="0">
                <a:solidFill>
                  <a:srgbClr val="0070C0"/>
                </a:solidFill>
              </a:rPr>
            </a:br>
            <a:r>
              <a:rPr lang="en-AU" sz="2800" dirty="0">
                <a:solidFill>
                  <a:srgbClr val="0070C0"/>
                </a:solidFill>
              </a:rPr>
              <a:t>     </a:t>
            </a:r>
            <a:r>
              <a:rPr lang="en-AU" sz="2800" b="1" dirty="0">
                <a:solidFill>
                  <a:srgbClr val="0070C0"/>
                </a:solidFill>
              </a:rPr>
              <a:t>         </a:t>
            </a:r>
            <a:r>
              <a:rPr lang="en-AU" sz="2800" dirty="0"/>
              <a:t>i.e., How many people need help?</a:t>
            </a:r>
          </a:p>
          <a:p>
            <a:r>
              <a:rPr lang="en-AU" sz="2800" b="1" dirty="0">
                <a:solidFill>
                  <a:srgbClr val="00B0F0"/>
                </a:solidFill>
              </a:rPr>
              <a:t>	- Choosing the fastest Exit given a fire alarm </a:t>
            </a:r>
            <a:br>
              <a:rPr lang="en-AU" sz="2800" dirty="0">
                <a:solidFill>
                  <a:srgbClr val="0070C0"/>
                </a:solidFill>
              </a:rPr>
            </a:br>
            <a:r>
              <a:rPr lang="en-AU" sz="2800" b="1" dirty="0">
                <a:solidFill>
                  <a:srgbClr val="0070C0"/>
                </a:solidFill>
              </a:rPr>
              <a:t>	   </a:t>
            </a:r>
            <a:r>
              <a:rPr lang="en-AU" sz="2800" dirty="0"/>
              <a:t>i.e., Which crowd is smallest?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Understanding how people </a:t>
            </a:r>
            <a:r>
              <a:rPr lang="en-AU" sz="2800" b="1" dirty="0">
                <a:solidFill>
                  <a:srgbClr val="FF0000"/>
                </a:solidFill>
              </a:rPr>
              <a:t>accurately</a:t>
            </a:r>
            <a:r>
              <a:rPr lang="en-AU" sz="2800" dirty="0"/>
              <a:t> compare large item-sets.</a:t>
            </a:r>
          </a:p>
        </p:txBody>
      </p:sp>
    </p:spTree>
    <p:extLst>
      <p:ext uri="{BB962C8B-B14F-4D97-AF65-F5344CB8AC3E}">
        <p14:creationId xmlns:p14="http://schemas.microsoft.com/office/powerpoint/2010/main" val="9388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Impact</a:t>
            </a:r>
          </a:p>
        </p:txBody>
      </p:sp>
      <p:pic>
        <p:nvPicPr>
          <p:cNvPr id="2050" name="Picture 2" descr="Image result for sean spicer largest inauguration crowd">
            <a:extLst>
              <a:ext uri="{FF2B5EF4-FFF2-40B4-BE49-F238E27FC236}">
                <a16:creationId xmlns:a16="http://schemas.microsoft.com/office/drawing/2014/main" id="{02BBD7E2-DF32-4679-93F8-7AD94369E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679" y="1727200"/>
            <a:ext cx="72390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5C9657-894D-42DF-8DAA-23CA3E5A75BA}"/>
              </a:ext>
            </a:extLst>
          </p:cNvPr>
          <p:cNvSpPr/>
          <p:nvPr/>
        </p:nvSpPr>
        <p:spPr>
          <a:xfrm>
            <a:off x="3241651" y="1024792"/>
            <a:ext cx="8650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2800" dirty="0">
                <a:solidFill>
                  <a:prstClr val="black"/>
                </a:solidFill>
              </a:rPr>
              <a:t>At least, most people.</a:t>
            </a:r>
          </a:p>
        </p:txBody>
      </p:sp>
    </p:spTree>
    <p:extLst>
      <p:ext uri="{BB962C8B-B14F-4D97-AF65-F5344CB8AC3E}">
        <p14:creationId xmlns:p14="http://schemas.microsoft.com/office/powerpoint/2010/main" val="2282915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4887" y="3063327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4725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 may contain: Laura Waters, mountain and outdoor">
            <a:extLst>
              <a:ext uri="{FF2B5EF4-FFF2-40B4-BE49-F238E27FC236}">
                <a16:creationId xmlns:a16="http://schemas.microsoft.com/office/drawing/2014/main" id="{99FEC935-C728-477C-A9CA-F6E817853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0"/>
          <a:stretch/>
        </p:blipFill>
        <p:spPr bwMode="auto">
          <a:xfrm>
            <a:off x="6691897" y="2038850"/>
            <a:ext cx="5171863" cy="346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may contain: 1 person, playing a musical instrument and night">
            <a:extLst>
              <a:ext uri="{FF2B5EF4-FFF2-40B4-BE49-F238E27FC236}">
                <a16:creationId xmlns:a16="http://schemas.microsoft.com/office/drawing/2014/main" id="{AC52481D-775A-46FE-8E6C-F1AB547CA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669" y="1894114"/>
            <a:ext cx="3751131" cy="375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92491-603C-464F-812D-A8637D14C8A7}"/>
              </a:ext>
            </a:extLst>
          </p:cNvPr>
          <p:cNvSpPr txBox="1"/>
          <p:nvPr/>
        </p:nvSpPr>
        <p:spPr>
          <a:xfrm>
            <a:off x="2522669" y="972457"/>
            <a:ext cx="388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Alexander Thorpe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9624C-DC54-43C1-B442-73142E0F6614}"/>
              </a:ext>
            </a:extLst>
          </p:cNvPr>
          <p:cNvSpPr txBox="1"/>
          <p:nvPr/>
        </p:nvSpPr>
        <p:spPr>
          <a:xfrm>
            <a:off x="7819352" y="972457"/>
            <a:ext cx="2916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Laura Waters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2CF05D-5468-41D5-AE29-28ACC65B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44" y="61858"/>
            <a:ext cx="8911843" cy="731346"/>
          </a:xfrm>
        </p:spPr>
        <p:txBody>
          <a:bodyPr>
            <a:normAutofit/>
          </a:bodyPr>
          <a:lstStyle/>
          <a:p>
            <a:r>
              <a:rPr lang="en-AU" sz="3500" b="1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742236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D2CF05D-5468-41D5-AE29-28ACC65B8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144" y="61858"/>
            <a:ext cx="8911843" cy="731346"/>
          </a:xfrm>
        </p:spPr>
        <p:txBody>
          <a:bodyPr>
            <a:normAutofit/>
          </a:bodyPr>
          <a:lstStyle/>
          <a:p>
            <a:r>
              <a:rPr lang="en-AU" sz="3500" b="1" dirty="0"/>
              <a:t>Acknowledgements</a:t>
            </a:r>
          </a:p>
        </p:txBody>
      </p:sp>
      <p:pic>
        <p:nvPicPr>
          <p:cNvPr id="4098" name="Picture 2" descr="Image may contain: 14 people, people smiling, people sitting, table and indoor">
            <a:extLst>
              <a:ext uri="{FF2B5EF4-FFF2-40B4-BE49-F238E27FC236}">
                <a16:creationId xmlns:a16="http://schemas.microsoft.com/office/drawing/2014/main" id="{3A0302D3-AE91-49B2-B013-FD9A8D3A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09" y="888594"/>
            <a:ext cx="9818108" cy="55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53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5A19C0F-BAA2-4D00-8D33-B3904EE8FA1B}"/>
              </a:ext>
            </a:extLst>
          </p:cNvPr>
          <p:cNvSpPr txBox="1"/>
          <p:nvPr/>
        </p:nvSpPr>
        <p:spPr>
          <a:xfrm>
            <a:off x="2494643" y="408396"/>
            <a:ext cx="1622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Counting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D102A9-DF02-4023-AF59-9A99EA180356}"/>
              </a:ext>
            </a:extLst>
          </p:cNvPr>
          <p:cNvSpPr/>
          <p:nvPr/>
        </p:nvSpPr>
        <p:spPr>
          <a:xfrm>
            <a:off x="2578799" y="1025772"/>
            <a:ext cx="619195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Slow and accurate. Judgements of Absolute Value.</a:t>
            </a:r>
          </a:p>
          <a:p>
            <a:r>
              <a:rPr lang="en-AU" sz="2300" dirty="0"/>
              <a:t>e.g., How many blue blocks?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31678-151B-43B9-8507-AF50A77A77A0}"/>
              </a:ext>
            </a:extLst>
          </p:cNvPr>
          <p:cNvSpPr txBox="1"/>
          <p:nvPr/>
        </p:nvSpPr>
        <p:spPr>
          <a:xfrm>
            <a:off x="2501780" y="2174405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E79878-79C1-445D-AA47-CC8459AEE379}"/>
              </a:ext>
            </a:extLst>
          </p:cNvPr>
          <p:cNvSpPr/>
          <p:nvPr/>
        </p:nvSpPr>
        <p:spPr>
          <a:xfrm>
            <a:off x="2586112" y="2757891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more blue blocks, than…?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6619846" y="4646431"/>
            <a:ext cx="10278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~</a:t>
            </a:r>
            <a:r>
              <a:rPr lang="en-AU" sz="5000" b="1" dirty="0"/>
              <a:t>10</a:t>
            </a:r>
          </a:p>
        </p:txBody>
      </p:sp>
      <p:pic>
        <p:nvPicPr>
          <p:cNvPr id="15" name="Picture 2" descr="Use links below to save image.">
            <a:extLst>
              <a:ext uri="{FF2B5EF4-FFF2-40B4-BE49-F238E27FC236}">
                <a16:creationId xmlns:a16="http://schemas.microsoft.com/office/drawing/2014/main" id="{A9CFC875-2229-4998-A9E8-ED935EA1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Use links below to save image.">
            <a:extLst>
              <a:ext uri="{FF2B5EF4-FFF2-40B4-BE49-F238E27FC236}">
                <a16:creationId xmlns:a16="http://schemas.microsoft.com/office/drawing/2014/main" id="{9D2FE859-64A8-4137-AE06-2FB03607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1649982"/>
            <a:ext cx="1847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Enumeration</a:t>
            </a:r>
          </a:p>
        </p:txBody>
      </p:sp>
    </p:spTree>
    <p:extLst>
      <p:ext uri="{BB962C8B-B14F-4D97-AF65-F5344CB8AC3E}">
        <p14:creationId xmlns:p14="http://schemas.microsoft.com/office/powerpoint/2010/main" val="262467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0104 -0.8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1649982"/>
            <a:ext cx="1847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Enumeration</a:t>
            </a:r>
          </a:p>
        </p:txBody>
      </p:sp>
      <p:pic>
        <p:nvPicPr>
          <p:cNvPr id="17" name="Picture 2" descr="Use links below to save image.">
            <a:extLst>
              <a:ext uri="{FF2B5EF4-FFF2-40B4-BE49-F238E27FC236}">
                <a16:creationId xmlns:a16="http://schemas.microsoft.com/office/drawing/2014/main" id="{8652A80F-D1A0-4E3E-A471-2EE58745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79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Use links below to save image.">
            <a:extLst>
              <a:ext uri="{FF2B5EF4-FFF2-40B4-BE49-F238E27FC236}">
                <a16:creationId xmlns:a16="http://schemas.microsoft.com/office/drawing/2014/main" id="{AA3A2EA7-1085-4C17-8C09-2B823172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DB4C90B-EF6F-42CE-BF78-0AEB384F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996" y="217212"/>
            <a:ext cx="8911843" cy="1617220"/>
          </a:xfrm>
        </p:spPr>
        <p:txBody>
          <a:bodyPr>
            <a:normAutofit/>
          </a:bodyPr>
          <a:lstStyle/>
          <a:p>
            <a:r>
              <a:rPr lang="en-AU" sz="4000" dirty="0"/>
              <a:t>How does the human brain estimate two</a:t>
            </a:r>
            <a:br>
              <a:rPr lang="en-AU" sz="4000" dirty="0"/>
            </a:br>
            <a:r>
              <a:rPr lang="en-AU" sz="4000" dirty="0"/>
              <a:t>item-sets at the same time?</a:t>
            </a:r>
          </a:p>
        </p:txBody>
      </p:sp>
    </p:spTree>
    <p:extLst>
      <p:ext uri="{BB962C8B-B14F-4D97-AF65-F5344CB8AC3E}">
        <p14:creationId xmlns:p14="http://schemas.microsoft.com/office/powerpoint/2010/main" val="27919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1556 0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1543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1649982"/>
            <a:ext cx="17867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Architecture</a:t>
            </a:r>
          </a:p>
        </p:txBody>
      </p:sp>
      <p:pic>
        <p:nvPicPr>
          <p:cNvPr id="1032" name="Picture 8" descr="Image result for green lego blocks">
            <a:extLst>
              <a:ext uri="{FF2B5EF4-FFF2-40B4-BE49-F238E27FC236}">
                <a16:creationId xmlns:a16="http://schemas.microsoft.com/office/drawing/2014/main" id="{399CFD07-F4BE-40A4-9458-E710619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81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5251A8CF-59BE-497C-A4F4-C38FB26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loud 35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7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sp>
        <p:nvSpPr>
          <p:cNvPr id="60" name="Cloud 59">
            <a:extLst>
              <a:ext uri="{FF2B5EF4-FFF2-40B4-BE49-F238E27FC236}">
                <a16:creationId xmlns:a16="http://schemas.microsoft.com/office/drawing/2014/main" id="{09A1EC8D-DDC1-4331-80BB-E62EB5D8C969}"/>
              </a:ext>
            </a:extLst>
          </p:cNvPr>
          <p:cNvSpPr/>
          <p:nvPr/>
        </p:nvSpPr>
        <p:spPr>
          <a:xfrm rot="19515981" flipH="1">
            <a:off x="2396045" y="1965877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F0DB457-C17F-43AA-A1B3-9299CFD2A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08" y="2317210"/>
            <a:ext cx="1267139" cy="6517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D4C567-4D7B-4106-B7DF-F02D99DE4F12}"/>
              </a:ext>
            </a:extLst>
          </p:cNvPr>
          <p:cNvCxnSpPr>
            <a:cxnSpLocks/>
          </p:cNvCxnSpPr>
          <p:nvPr/>
        </p:nvCxnSpPr>
        <p:spPr>
          <a:xfrm>
            <a:off x="4214649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FBE92ED-7396-414A-B51E-9536E3779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524" y="500525"/>
            <a:ext cx="1444032" cy="1828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82CFFBC-3B68-4493-9CF6-9C3130AF2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67" y="506875"/>
            <a:ext cx="1444032" cy="18284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F95AEE8-8529-4B53-BFB6-BC13D4E69090}"/>
              </a:ext>
            </a:extLst>
          </p:cNvPr>
          <p:cNvSpPr/>
          <p:nvPr/>
        </p:nvSpPr>
        <p:spPr>
          <a:xfrm>
            <a:off x="4160250" y="2411982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EAFC5D8-833C-4335-AD12-F8246687E062}"/>
              </a:ext>
            </a:extLst>
          </p:cNvPr>
          <p:cNvCxnSpPr>
            <a:cxnSpLocks/>
          </p:cNvCxnSpPr>
          <p:nvPr/>
        </p:nvCxnSpPr>
        <p:spPr>
          <a:xfrm>
            <a:off x="7589723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5EC9D4E-60F9-4581-96CC-9CDFE6369671}"/>
              </a:ext>
            </a:extLst>
          </p:cNvPr>
          <p:cNvSpPr txBox="1"/>
          <p:nvPr/>
        </p:nvSpPr>
        <p:spPr>
          <a:xfrm>
            <a:off x="2291672" y="90724"/>
            <a:ext cx="4077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Serial Processing System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8962717" y="4493742"/>
            <a:ext cx="3101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Parallel</a:t>
            </a:r>
          </a:p>
          <a:p>
            <a:r>
              <a:rPr lang="en-AU" sz="3000" b="1" dirty="0"/>
              <a:t>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34862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0.17083 -0.0051 L 0.17083 -0.17871 L 0.17161 -0.0051 L 0.45052 -0.00371 L 0.4513 -0.17315 " pathEditMode="relative" rAng="0" ptsTypes="AAAAAA">
                                      <p:cBhvr>
                                        <p:cTn id="6" dur="5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0.07773 0.04907 L 0.1802 0.04907 L 0.33151 0.04675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62" grpId="0" animBg="1"/>
      <p:bldP spid="83" grpId="0" animBg="1"/>
      <p:bldP spid="83" grpId="1" animBg="1"/>
      <p:bldP spid="84" grpId="0" animBg="1"/>
      <p:bldP spid="84" grpId="1" animBg="1"/>
      <p:bldP spid="8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1649982"/>
            <a:ext cx="19548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Stopping Rule</a:t>
            </a:r>
          </a:p>
        </p:txBody>
      </p:sp>
      <p:pic>
        <p:nvPicPr>
          <p:cNvPr id="1032" name="Picture 8" descr="Image result for green lego blocks">
            <a:extLst>
              <a:ext uri="{FF2B5EF4-FFF2-40B4-BE49-F238E27FC236}">
                <a16:creationId xmlns:a16="http://schemas.microsoft.com/office/drawing/2014/main" id="{399CFD07-F4BE-40A4-9458-E710619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81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5251A8CF-59BE-497C-A4F4-C38FB26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loud 59">
            <a:extLst>
              <a:ext uri="{FF2B5EF4-FFF2-40B4-BE49-F238E27FC236}">
                <a16:creationId xmlns:a16="http://schemas.microsoft.com/office/drawing/2014/main" id="{09A1EC8D-DDC1-4331-80BB-E62EB5D8C969}"/>
              </a:ext>
            </a:extLst>
          </p:cNvPr>
          <p:cNvSpPr/>
          <p:nvPr/>
        </p:nvSpPr>
        <p:spPr>
          <a:xfrm rot="19515981" flipH="1">
            <a:off x="2396045" y="1965877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F0DB457-C17F-43AA-A1B3-9299CFD2A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08" y="2317210"/>
            <a:ext cx="1267139" cy="651787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D4C567-4D7B-4106-B7DF-F02D99DE4F12}"/>
              </a:ext>
            </a:extLst>
          </p:cNvPr>
          <p:cNvCxnSpPr>
            <a:cxnSpLocks/>
          </p:cNvCxnSpPr>
          <p:nvPr/>
        </p:nvCxnSpPr>
        <p:spPr>
          <a:xfrm>
            <a:off x="4214649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FBE92ED-7396-414A-B51E-9536E3779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524" y="500525"/>
            <a:ext cx="1444032" cy="1828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82CFFBC-3B68-4493-9CF6-9C3130AF21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8117" y="500525"/>
            <a:ext cx="1444032" cy="1828415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F95AEE8-8529-4B53-BFB6-BC13D4E69090}"/>
              </a:ext>
            </a:extLst>
          </p:cNvPr>
          <p:cNvSpPr/>
          <p:nvPr/>
        </p:nvSpPr>
        <p:spPr>
          <a:xfrm>
            <a:off x="4160250" y="2411982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EAFC5D8-833C-4335-AD12-F8246687E062}"/>
              </a:ext>
            </a:extLst>
          </p:cNvPr>
          <p:cNvCxnSpPr>
            <a:cxnSpLocks/>
          </p:cNvCxnSpPr>
          <p:nvPr/>
        </p:nvCxnSpPr>
        <p:spPr>
          <a:xfrm>
            <a:off x="7589723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5EC9D4E-60F9-4581-96CC-9CDFE6369671}"/>
              </a:ext>
            </a:extLst>
          </p:cNvPr>
          <p:cNvSpPr txBox="1"/>
          <p:nvPr/>
        </p:nvSpPr>
        <p:spPr>
          <a:xfrm>
            <a:off x="2291672" y="90724"/>
            <a:ext cx="71819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First-Terminating (Min) Stopping Rule – ‘OR’</a:t>
            </a:r>
          </a:p>
        </p:txBody>
      </p:sp>
      <p:pic>
        <p:nvPicPr>
          <p:cNvPr id="28" name="Picture 8" descr="Image result for green lego blocks">
            <a:extLst>
              <a:ext uri="{FF2B5EF4-FFF2-40B4-BE49-F238E27FC236}">
                <a16:creationId xmlns:a16="http://schemas.microsoft.com/office/drawing/2014/main" id="{D32B6679-152E-4125-8E6F-A9BC7682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81" y="4957111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F98AB877-67CF-44DD-B525-B093BA0D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4957111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loud 29">
            <a:extLst>
              <a:ext uri="{FF2B5EF4-FFF2-40B4-BE49-F238E27FC236}">
                <a16:creationId xmlns:a16="http://schemas.microsoft.com/office/drawing/2014/main" id="{321BFCA2-ECA9-4A6E-A8CD-D988D365855F}"/>
              </a:ext>
            </a:extLst>
          </p:cNvPr>
          <p:cNvSpPr/>
          <p:nvPr/>
        </p:nvSpPr>
        <p:spPr>
          <a:xfrm rot="19515981" flipH="1">
            <a:off x="2396045" y="5374832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FBDFFC8-F626-4C82-9645-47AF69E00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08" y="5726165"/>
            <a:ext cx="1267139" cy="65178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94ABAE-7A17-4FF4-B3CD-7493E5F4D341}"/>
              </a:ext>
            </a:extLst>
          </p:cNvPr>
          <p:cNvCxnSpPr>
            <a:cxnSpLocks/>
          </p:cNvCxnSpPr>
          <p:nvPr/>
        </p:nvCxnSpPr>
        <p:spPr>
          <a:xfrm>
            <a:off x="4214649" y="5889793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0B343AA-CA9C-4903-8353-27AC1DCEE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9524" y="3909480"/>
            <a:ext cx="1444032" cy="1828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4F429FD-A9D2-40CA-8E60-6D1AFA28F1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0817" y="3909480"/>
            <a:ext cx="1444032" cy="182841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1CEE2F9-4D2A-44C0-86A2-F4F1207F254F}"/>
              </a:ext>
            </a:extLst>
          </p:cNvPr>
          <p:cNvSpPr/>
          <p:nvPr/>
        </p:nvSpPr>
        <p:spPr>
          <a:xfrm>
            <a:off x="4160250" y="5820937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272DF3-3E79-4B9F-85FB-691AD9A05CA3}"/>
              </a:ext>
            </a:extLst>
          </p:cNvPr>
          <p:cNvCxnSpPr>
            <a:cxnSpLocks/>
          </p:cNvCxnSpPr>
          <p:nvPr/>
        </p:nvCxnSpPr>
        <p:spPr>
          <a:xfrm>
            <a:off x="7589723" y="5889793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46EEF08-7799-426B-B7FC-BA58410CC2D7}"/>
              </a:ext>
            </a:extLst>
          </p:cNvPr>
          <p:cNvSpPr txBox="1"/>
          <p:nvPr/>
        </p:nvSpPr>
        <p:spPr>
          <a:xfrm>
            <a:off x="2291672" y="3499679"/>
            <a:ext cx="64785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Exhaustive (Max) Stopping Rule – ‘AND’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E6B1D54A-E6D0-4847-B224-F23EF374E992}"/>
              </a:ext>
            </a:extLst>
          </p:cNvPr>
          <p:cNvSpPr/>
          <p:nvPr/>
        </p:nvSpPr>
        <p:spPr>
          <a:xfrm>
            <a:off x="7555924" y="1991285"/>
            <a:ext cx="939844" cy="888988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4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4.07407E-6 L 0.17213 -0.00348 L 0.17213 -0.1757 " pathEditMode="relative" ptsTypes="AAA">
                                      <p:cBhvr>
                                        <p:cTn id="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0.17083 -0.0051 L 0.17083 -0.17871 L 0.17161 -0.0051 L 0.45052 -0.00371 L 0.4513 -0.17315 " pathEditMode="relative" rAng="0" ptsTypes="AAAAAA">
                                      <p:cBhvr>
                                        <p:cTn id="13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6C8CB1-5B7B-4FDF-9C33-A1B128ECDF64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103086"/>
            <a:ext cx="2076338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Method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AU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  <a:p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D9BE80-2A9A-4083-BB78-4AD23BD96348}"/>
              </a:ext>
            </a:extLst>
          </p:cNvPr>
          <p:cNvSpPr/>
          <p:nvPr/>
        </p:nvSpPr>
        <p:spPr>
          <a:xfrm>
            <a:off x="32215" y="85231"/>
            <a:ext cx="1343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 Garrett</a:t>
            </a:r>
          </a:p>
          <a:p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SPPC 2018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8FEEB2-8BF7-43AA-B8F9-3594EF1EDF1D}"/>
              </a:ext>
            </a:extLst>
          </p:cNvPr>
          <p:cNvSpPr/>
          <p:nvPr/>
        </p:nvSpPr>
        <p:spPr>
          <a:xfrm>
            <a:off x="212740" y="1649982"/>
            <a:ext cx="13324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Capacity</a:t>
            </a: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7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9726066" y="4385923"/>
            <a:ext cx="1544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(slow)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31BD052-604C-4CA5-A1A6-019A2547A0CD}"/>
              </a:ext>
            </a:extLst>
          </p:cNvPr>
          <p:cNvSpPr/>
          <p:nvPr/>
        </p:nvSpPr>
        <p:spPr>
          <a:xfrm rot="19515981" flipH="1">
            <a:off x="2366202" y="1162370"/>
            <a:ext cx="1280273" cy="1029922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9" name="Picture 8" descr="Image result for green lego blocks">
            <a:extLst>
              <a:ext uri="{FF2B5EF4-FFF2-40B4-BE49-F238E27FC236}">
                <a16:creationId xmlns:a16="http://schemas.microsoft.com/office/drawing/2014/main" id="{BE617F87-C0BF-4803-A800-9388B629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-30778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0C5A7BE5-2211-43C4-A087-1B48C9B1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1677331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571864-24A0-45D3-AFCA-D28EB795A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565" y="1513703"/>
            <a:ext cx="1267139" cy="6517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894306B-CE3D-4BF5-A39E-651138658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42" y="-28808"/>
            <a:ext cx="1444032" cy="18284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719C5B6-9A20-4D94-9431-4F2BAF67C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6941" y="1677331"/>
            <a:ext cx="1444032" cy="182841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2F6F72-0212-49B6-9BA2-8B94D7F437B0}"/>
              </a:ext>
            </a:extLst>
          </p:cNvPr>
          <p:cNvCxnSpPr>
            <a:cxnSpLocks/>
          </p:cNvCxnSpPr>
          <p:nvPr/>
        </p:nvCxnSpPr>
        <p:spPr>
          <a:xfrm flipV="1">
            <a:off x="4132517" y="889405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7252A40-1F8C-4DAF-9A47-D2C25F41B5EF}"/>
              </a:ext>
            </a:extLst>
          </p:cNvPr>
          <p:cNvCxnSpPr>
            <a:cxnSpLocks/>
          </p:cNvCxnSpPr>
          <p:nvPr/>
        </p:nvCxnSpPr>
        <p:spPr>
          <a:xfrm>
            <a:off x="4132517" y="2165490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99469E13-48D3-49AB-B02C-D755E8CAD583}"/>
              </a:ext>
            </a:extLst>
          </p:cNvPr>
          <p:cNvSpPr/>
          <p:nvPr/>
        </p:nvSpPr>
        <p:spPr>
          <a:xfrm>
            <a:off x="4024916" y="1047346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A13DA4-991F-4322-A041-B15899A19DF2}"/>
              </a:ext>
            </a:extLst>
          </p:cNvPr>
          <p:cNvSpPr/>
          <p:nvPr/>
        </p:nvSpPr>
        <p:spPr>
          <a:xfrm>
            <a:off x="3974674" y="2058285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51568E-D288-4FC6-8868-6D3DD1AD3824}"/>
              </a:ext>
            </a:extLst>
          </p:cNvPr>
          <p:cNvSpPr txBox="1"/>
          <p:nvPr/>
        </p:nvSpPr>
        <p:spPr>
          <a:xfrm>
            <a:off x="9601417" y="1116878"/>
            <a:ext cx="1768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Unlimited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(fast)</a:t>
            </a:r>
          </a:p>
        </p:txBody>
      </p:sp>
    </p:spTree>
    <p:extLst>
      <p:ext uri="{BB962C8B-B14F-4D97-AF65-F5344CB8AC3E}">
        <p14:creationId xmlns:p14="http://schemas.microsoft.com/office/powerpoint/2010/main" val="245107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7683 0.04953 L 0.17826 0.04953 L 0.328 0.04675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247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85185E-6 L 0.0707 -0.04213 L 0.17526 -0.04699 L 0.32239 -0.05116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07708 0.04954 L 0.17903 0.04954 L 0.32968 0.04699 " pathEditMode="relative" rAng="0" ptsTypes="AAAA">
                                      <p:cBhvr>
                                        <p:cTn id="58" dur="5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247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60" dur="5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3" grpId="0" animBg="1"/>
      <p:bldP spid="83" grpId="1" animBg="1"/>
      <p:bldP spid="84" grpId="0" animBg="1"/>
      <p:bldP spid="84" grpId="1" animBg="1"/>
      <p:bldP spid="89" grpId="0"/>
      <p:bldP spid="28" grpId="0" animBg="1"/>
      <p:bldP spid="40" grpId="0" animBg="1"/>
      <p:bldP spid="40" grpId="1" animBg="1"/>
      <p:bldP spid="43" grpId="0" animBg="1"/>
      <p:bldP spid="43" grpId="1" animBg="1"/>
      <p:bldP spid="4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6409</Words>
  <Application>Microsoft Office PowerPoint</Application>
  <PresentationFormat>Widescreen</PresentationFormat>
  <Paragraphs>1284</Paragraphs>
  <Slides>44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Impact</vt:lpstr>
      <vt:lpstr>Times New Roman</vt:lpstr>
      <vt:lpstr>Office Theme</vt:lpstr>
      <vt:lpstr>Estimating Multiple Item-Sets: Harder Than You Think!</vt:lpstr>
      <vt:lpstr>PowerPoint Presentation</vt:lpstr>
      <vt:lpstr>PowerPoint Presentation</vt:lpstr>
      <vt:lpstr>PowerPoint Presentation</vt:lpstr>
      <vt:lpstr>PowerPoint Presentation</vt:lpstr>
      <vt:lpstr>How does the human brain estimate two item-sets at the same time?</vt:lpstr>
      <vt:lpstr>PowerPoint Presentation</vt:lpstr>
      <vt:lpstr>PowerPoint Presentation</vt:lpstr>
      <vt:lpstr>PowerPoint Presentation</vt:lpstr>
      <vt:lpstr>Systems Factorial Technology (SFT)</vt:lpstr>
      <vt:lpstr>Systems Factorial Technology (SFT)</vt:lpstr>
      <vt:lpstr>Systems Factorial Technology (SFT)</vt:lpstr>
      <vt:lpstr>Systems Factorial Technology (SFT)</vt:lpstr>
      <vt:lpstr>Systems Factorial Technology (SFT)</vt:lpstr>
      <vt:lpstr>Systems Factorial Technology (SFT)</vt:lpstr>
      <vt:lpstr>Systems Factorial Technology (SFT)</vt:lpstr>
      <vt:lpstr>Systems Factorial Technology (SFT)</vt:lpstr>
      <vt:lpstr>Item-Set Design</vt:lpstr>
      <vt:lpstr>Example Result</vt:lpstr>
      <vt:lpstr>Processing Architecture</vt:lpstr>
      <vt:lpstr>Workload Capacity</vt:lpstr>
      <vt:lpstr>Systems Factorial Technology (SFT)</vt:lpstr>
      <vt:lpstr>Even More Workload Capacity</vt:lpstr>
      <vt:lpstr>Workload Capacity</vt:lpstr>
      <vt:lpstr>Result Summary</vt:lpstr>
      <vt:lpstr>Too Many Discs On The Dancefloor</vt:lpstr>
      <vt:lpstr>Subitizing Quick Study</vt:lpstr>
      <vt:lpstr>Subitizing Quick Study</vt:lpstr>
      <vt:lpstr>Workload Capacity</vt:lpstr>
      <vt:lpstr>Workload Capacity</vt:lpstr>
      <vt:lpstr>Result Summary</vt:lpstr>
      <vt:lpstr>Context Effects</vt:lpstr>
      <vt:lpstr>Context Effects</vt:lpstr>
      <vt:lpstr>Context Effects</vt:lpstr>
      <vt:lpstr>Context Effects</vt:lpstr>
      <vt:lpstr>Global Item-Set Precedence</vt:lpstr>
      <vt:lpstr>Global Item-Set Precedence</vt:lpstr>
      <vt:lpstr>Global Item-Set Precedence</vt:lpstr>
      <vt:lpstr>Conclusion</vt:lpstr>
      <vt:lpstr>Impact</vt:lpstr>
      <vt:lpstr>Impact</vt:lpstr>
      <vt:lpstr>Thank you</vt:lpstr>
      <vt:lpstr>Acknowledgements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Garrett</dc:creator>
  <cp:lastModifiedBy>Paul Garrett</cp:lastModifiedBy>
  <cp:revision>94</cp:revision>
  <dcterms:created xsi:type="dcterms:W3CDTF">2018-11-16T23:26:13Z</dcterms:created>
  <dcterms:modified xsi:type="dcterms:W3CDTF">2019-02-14T21:50:34Z</dcterms:modified>
</cp:coreProperties>
</file>